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autoAdjust="0"/>
    <p:restoredTop sz="94707" autoAdjust="0"/>
  </p:normalViewPr>
  <p:slideViewPr>
    <p:cSldViewPr>
      <p:cViewPr>
        <p:scale>
          <a:sx n="89" d="100"/>
          <a:sy n="89" d="100"/>
        </p:scale>
        <p:origin x="-1026"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42AF7A2B-B4BE-4A7D-B523-CF48AD4A911F}" type="datetimeFigureOut">
              <a:rPr lang="en-US"/>
              <a:pPr>
                <a:defRPr/>
              </a:pPr>
              <a:t>10/25/2008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2D5C5D7E-009E-46BB-8891-804562D45150}"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53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CA6AE14-5A3D-4525-B216-1FB936B70326}" type="slidenum">
              <a:rPr lang="en-US"/>
              <a:pPr fontAlgn="base">
                <a:spcBef>
                  <a:spcPct val="0"/>
                </a:spcBef>
                <a:spcAft>
                  <a:spcPct val="0"/>
                </a:spcAft>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11"/>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13"/>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18"/>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Straight Connector 10"/>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1"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2" name="Straight Connector 19"/>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3" name="Straight Connector 15"/>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4"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5" name="Straight Connector 21"/>
          <p:cNvSpPr>
            <a:spLocks noChangeShapeType="1"/>
          </p:cNvSpPr>
          <p:nvPr/>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6"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Oval 22"/>
          <p:cNvSpPr/>
          <p:nvPr/>
        </p:nvSpPr>
        <p:spPr bwMode="auto">
          <a:xfrm>
            <a:off x="1309688"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Oval 23"/>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0" name="Oval 25"/>
          <p:cNvSpPr/>
          <p:nvPr/>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1" name="Oval 24"/>
          <p:cNvSpPr/>
          <p:nvPr/>
        </p:nvSpPr>
        <p:spPr>
          <a:xfrm>
            <a:off x="1905000" y="4495800"/>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Title 7"/>
          <p:cNvSpPr>
            <a:spLocks noGrp="1"/>
          </p:cNvSpPr>
          <p:nvPr>
            <p:ph type="ctrTitle"/>
          </p:nvPr>
        </p:nvSpPr>
        <p:spPr>
          <a:xfrm>
            <a:off x="2286000" y="3124200"/>
            <a:ext cx="6172200" cy="1894362"/>
          </a:xfrm>
        </p:spPr>
        <p:txBody>
          <a:bodyPr/>
          <a:lstStyle>
            <a:lvl1pPr>
              <a:defRPr b="1"/>
            </a:lvl1pPr>
          </a:lstStyle>
          <a:p>
            <a:r>
              <a:rPr lang="en-US" smtClean="0"/>
              <a:t>Click to edit Master title style</a:t>
            </a:r>
            <a:endParaRPr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22" name="Date Placeholder 27"/>
          <p:cNvSpPr>
            <a:spLocks noGrp="1"/>
          </p:cNvSpPr>
          <p:nvPr>
            <p:ph type="dt" sz="half" idx="10"/>
          </p:nvPr>
        </p:nvSpPr>
        <p:spPr bwMode="auto">
          <a:xfrm rot="5400000">
            <a:off x="7764463" y="1174750"/>
            <a:ext cx="2286000" cy="381000"/>
          </a:xfrm>
        </p:spPr>
        <p:txBody>
          <a:bodyPr/>
          <a:lstStyle>
            <a:lvl1pPr>
              <a:defRPr/>
            </a:lvl1pPr>
          </a:lstStyle>
          <a:p>
            <a:pPr>
              <a:defRPr/>
            </a:pPr>
            <a:fld id="{D94DAB7E-B32C-4A5D-8CB7-6C6C5F70539F}" type="datetimeFigureOut">
              <a:rPr lang="en-US"/>
              <a:pPr>
                <a:defRPr/>
              </a:pPr>
              <a:t>10/25/2008</a:t>
            </a:fld>
            <a:endParaRPr lang="en-US"/>
          </a:p>
        </p:txBody>
      </p:sp>
      <p:sp>
        <p:nvSpPr>
          <p:cNvPr id="23" name="Footer Placeholder 16"/>
          <p:cNvSpPr>
            <a:spLocks noGrp="1"/>
          </p:cNvSpPr>
          <p:nvPr>
            <p:ph type="ftr" sz="quarter" idx="11"/>
          </p:nvPr>
        </p:nvSpPr>
        <p:spPr bwMode="auto">
          <a:xfrm rot="5400000">
            <a:off x="7077076" y="4181475"/>
            <a:ext cx="3657600" cy="384175"/>
          </a:xfrm>
        </p:spPr>
        <p:txBody>
          <a:bodyPr/>
          <a:lstStyle>
            <a:lvl1pPr>
              <a:defRPr/>
            </a:lvl1pPr>
          </a:lstStyle>
          <a:p>
            <a:pPr>
              <a:defRPr/>
            </a:pPr>
            <a:endParaRPr lang="en-US"/>
          </a:p>
        </p:txBody>
      </p:sp>
      <p:sp>
        <p:nvSpPr>
          <p:cNvPr id="24" name="Slide Number Placeholder 28"/>
          <p:cNvSpPr>
            <a:spLocks noGrp="1"/>
          </p:cNvSpPr>
          <p:nvPr>
            <p:ph type="sldNum" sz="quarter" idx="12"/>
          </p:nvPr>
        </p:nvSpPr>
        <p:spPr bwMode="auto">
          <a:xfrm>
            <a:off x="1325563" y="4929188"/>
            <a:ext cx="609600" cy="517525"/>
          </a:xfrm>
        </p:spPr>
        <p:txBody>
          <a:bodyPr/>
          <a:lstStyle>
            <a:lvl1pPr>
              <a:defRPr/>
            </a:lvl1pPr>
          </a:lstStyle>
          <a:p>
            <a:pPr>
              <a:defRPr/>
            </a:pPr>
            <a:fld id="{25F365A5-4B2C-4AEC-8DE5-75007CFD145B}"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66253EA3-6749-4561-ADCE-EB80D3F66B3D}" type="datetimeFigureOut">
              <a:rPr lang="en-US"/>
              <a:pPr>
                <a:defRPr/>
              </a:pPr>
              <a:t>10/25/2008</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9DD2EF39-053F-44C9-A0E0-DA19235E98F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D713F58D-06B2-4446-9D4A-FD1D5555D14F}" type="datetimeFigureOut">
              <a:rPr lang="en-US"/>
              <a:pPr>
                <a:defRPr/>
              </a:pPr>
              <a:t>10/25/2008</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54B9051B-B374-444B-A4C9-3D6EC614B1D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600200"/>
            <a:ext cx="7467600" cy="48737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6"/>
          <p:cNvSpPr>
            <a:spLocks noGrp="1"/>
          </p:cNvSpPr>
          <p:nvPr>
            <p:ph type="dt" sz="half" idx="10"/>
          </p:nvPr>
        </p:nvSpPr>
        <p:spPr/>
        <p:txBody>
          <a:bodyPr rtlCol="0"/>
          <a:lstStyle>
            <a:lvl1pPr>
              <a:defRPr/>
            </a:lvl1pPr>
          </a:lstStyle>
          <a:p>
            <a:pPr>
              <a:defRPr/>
            </a:pPr>
            <a:fld id="{C2F7595A-F720-490F-AD73-1934142190B8}" type="datetimeFigureOut">
              <a:rPr lang="en-US"/>
              <a:pPr>
                <a:defRPr/>
              </a:pPr>
              <a:t>10/25/2008</a:t>
            </a:fld>
            <a:endParaRPr lang="en-US"/>
          </a:p>
        </p:txBody>
      </p:sp>
      <p:sp>
        <p:nvSpPr>
          <p:cNvPr id="5" name="Slide Number Placeholder 8"/>
          <p:cNvSpPr>
            <a:spLocks noGrp="1"/>
          </p:cNvSpPr>
          <p:nvPr>
            <p:ph type="sldNum" sz="quarter" idx="11"/>
          </p:nvPr>
        </p:nvSpPr>
        <p:spPr/>
        <p:txBody>
          <a:bodyPr rtlCol="0"/>
          <a:lstStyle>
            <a:lvl1pPr>
              <a:defRPr/>
            </a:lvl1pPr>
          </a:lstStyle>
          <a:p>
            <a:pPr>
              <a:defRPr/>
            </a:pPr>
            <a:fld id="{A8AF776C-4D65-4A7F-8040-0BE89FBDDFF7}" type="slidenum">
              <a:rPr lang="en-US"/>
              <a:pPr>
                <a:defRPr/>
              </a:pPr>
              <a:t>‹#›</a:t>
            </a:fld>
            <a:endParaRPr lang="en-US"/>
          </a:p>
        </p:txBody>
      </p:sp>
      <p:sp>
        <p:nvSpPr>
          <p:cNvPr id="6" name="Footer Placeholder 9"/>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9"/>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10"/>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11"/>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Straight Connector 12"/>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9"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 name="Straight Connector 14"/>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1" name="Straight Connector 15"/>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2"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3"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4"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 name="Oval 19"/>
          <p:cNvSpPr/>
          <p:nvPr/>
        </p:nvSpPr>
        <p:spPr bwMode="auto">
          <a:xfrm>
            <a:off x="1323975"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 name="Oval 20"/>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7" name="Oval 21"/>
          <p:cNvSpPr/>
          <p:nvPr/>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Oval 22"/>
          <p:cNvSpPr/>
          <p:nvPr/>
        </p:nvSpPr>
        <p:spPr bwMode="auto">
          <a:xfrm>
            <a:off x="1879600" y="4479925"/>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9" name="Straight Connector 25"/>
          <p:cNvSpPr>
            <a:spLocks noChangeShapeType="1"/>
          </p:cNvSpPr>
          <p:nvPr/>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lang="en-US" smtClean="0"/>
              <a:t>Click to edit Master title style</a:t>
            </a:r>
            <a:endParaRPr lang="en-US"/>
          </a:p>
        </p:txBody>
      </p:sp>
      <p:sp>
        <p:nvSpPr>
          <p:cNvPr id="3" name="Text Placeholder 2"/>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0" name="Date Placeholder 3"/>
          <p:cNvSpPr>
            <a:spLocks noGrp="1"/>
          </p:cNvSpPr>
          <p:nvPr>
            <p:ph type="dt" sz="half" idx="10"/>
          </p:nvPr>
        </p:nvSpPr>
        <p:spPr bwMode="auto">
          <a:xfrm rot="5400000">
            <a:off x="7762875" y="1169988"/>
            <a:ext cx="2286000" cy="381000"/>
          </a:xfrm>
        </p:spPr>
        <p:txBody>
          <a:bodyPr/>
          <a:lstStyle>
            <a:lvl1pPr>
              <a:defRPr/>
            </a:lvl1pPr>
          </a:lstStyle>
          <a:p>
            <a:pPr>
              <a:defRPr/>
            </a:pPr>
            <a:fld id="{6C34F20E-178F-4901-A586-414229A98997}" type="datetimeFigureOut">
              <a:rPr lang="en-US"/>
              <a:pPr>
                <a:defRPr/>
              </a:pPr>
              <a:t>10/25/2008</a:t>
            </a:fld>
            <a:endParaRPr lang="en-US"/>
          </a:p>
        </p:txBody>
      </p:sp>
      <p:sp>
        <p:nvSpPr>
          <p:cNvPr id="21" name="Footer Placeholder 4"/>
          <p:cNvSpPr>
            <a:spLocks noGrp="1"/>
          </p:cNvSpPr>
          <p:nvPr>
            <p:ph type="ftr" sz="quarter" idx="11"/>
          </p:nvPr>
        </p:nvSpPr>
        <p:spPr bwMode="auto">
          <a:xfrm rot="5400000">
            <a:off x="7077076" y="4178300"/>
            <a:ext cx="3657600" cy="384175"/>
          </a:xfrm>
        </p:spPr>
        <p:txBody>
          <a:bodyPr/>
          <a:lstStyle>
            <a:lvl1pPr>
              <a:defRPr/>
            </a:lvl1pPr>
          </a:lstStyle>
          <a:p>
            <a:pPr>
              <a:defRPr/>
            </a:pPr>
            <a:endParaRPr lang="en-US"/>
          </a:p>
        </p:txBody>
      </p:sp>
      <p:sp>
        <p:nvSpPr>
          <p:cNvPr id="22" name="Slide Number Placeholder 5"/>
          <p:cNvSpPr>
            <a:spLocks noGrp="1"/>
          </p:cNvSpPr>
          <p:nvPr>
            <p:ph type="sldNum" sz="quarter" idx="12"/>
          </p:nvPr>
        </p:nvSpPr>
        <p:spPr bwMode="auto">
          <a:xfrm>
            <a:off x="1339850" y="4929188"/>
            <a:ext cx="609600" cy="517525"/>
          </a:xfrm>
        </p:spPr>
        <p:txBody>
          <a:bodyPr/>
          <a:lstStyle>
            <a:lvl1pPr>
              <a:defRPr/>
            </a:lvl1pPr>
          </a:lstStyle>
          <a:p>
            <a:pPr>
              <a:defRPr/>
            </a:pPr>
            <a:fld id="{9CB072D6-4D40-4248-A923-02E3B87C7CB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600200"/>
            <a:ext cx="3657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270248" y="1600200"/>
            <a:ext cx="3657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8BD4D874-EE6A-4F2D-A754-DE37A6F7A70A}" type="datetimeFigureOut">
              <a:rPr lang="en-US"/>
              <a:pPr>
                <a:defRPr/>
              </a:pPr>
              <a:t>10/25/2008</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04FAE67F-2FF2-49F1-8742-5C4652CACEF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lstStyle>
            <a:lvl1pPr>
              <a:defRPr/>
            </a:lvl1pPr>
          </a:lstStyle>
          <a:p>
            <a:r>
              <a:rPr lang="en-US" smtClean="0"/>
              <a:t>Click to edit Master title style</a:t>
            </a:r>
            <a:endParaRPr lang="en-US"/>
          </a:p>
        </p:txBody>
      </p:sp>
      <p:sp>
        <p:nvSpPr>
          <p:cNvPr id="11" name="Content Placeholder 10"/>
          <p:cNvSpPr>
            <a:spLocks noGrp="1"/>
          </p:cNvSpPr>
          <p:nvPr>
            <p:ph sz="quarter" idx="2"/>
          </p:nvPr>
        </p:nvSpPr>
        <p:spPr>
          <a:xfrm>
            <a:off x="457200" y="2362200"/>
            <a:ext cx="3657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371975" y="2362200"/>
            <a:ext cx="3657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en-US" smtClean="0"/>
              <a:t>Click to edit Master text styles</a:t>
            </a:r>
          </a:p>
        </p:txBody>
      </p:sp>
      <p:sp>
        <p:nvSpPr>
          <p:cNvPr id="7" name="Date Placeholder 13"/>
          <p:cNvSpPr>
            <a:spLocks noGrp="1"/>
          </p:cNvSpPr>
          <p:nvPr>
            <p:ph type="dt" sz="half" idx="10"/>
          </p:nvPr>
        </p:nvSpPr>
        <p:spPr/>
        <p:txBody>
          <a:bodyPr/>
          <a:lstStyle>
            <a:lvl1pPr>
              <a:defRPr/>
            </a:lvl1pPr>
          </a:lstStyle>
          <a:p>
            <a:pPr>
              <a:defRPr/>
            </a:pPr>
            <a:fld id="{F5589753-7CA8-4C34-A3CC-C80BA0221A63}" type="datetimeFigureOut">
              <a:rPr lang="en-US"/>
              <a:pPr>
                <a:defRPr/>
              </a:pPr>
              <a:t>10/25/2008</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8A76EA07-7CA7-4C5C-B0B6-A9B9E34D8F7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5"/>
          <p:cNvSpPr>
            <a:spLocks noGrp="1"/>
          </p:cNvSpPr>
          <p:nvPr>
            <p:ph type="dt" sz="half" idx="10"/>
          </p:nvPr>
        </p:nvSpPr>
        <p:spPr/>
        <p:txBody>
          <a:bodyPr rtlCol="0"/>
          <a:lstStyle>
            <a:lvl1pPr>
              <a:defRPr/>
            </a:lvl1pPr>
          </a:lstStyle>
          <a:p>
            <a:pPr>
              <a:defRPr/>
            </a:pPr>
            <a:fld id="{C9F4BA11-E93B-48FF-ACE9-6DF6E24552F6}" type="datetimeFigureOut">
              <a:rPr lang="en-US"/>
              <a:pPr>
                <a:defRPr/>
              </a:pPr>
              <a:t>10/25/2008</a:t>
            </a:fld>
            <a:endParaRPr lang="en-US"/>
          </a:p>
        </p:txBody>
      </p:sp>
      <p:sp>
        <p:nvSpPr>
          <p:cNvPr id="4" name="Slide Number Placeholder 6"/>
          <p:cNvSpPr>
            <a:spLocks noGrp="1"/>
          </p:cNvSpPr>
          <p:nvPr>
            <p:ph type="sldNum" sz="quarter" idx="11"/>
          </p:nvPr>
        </p:nvSpPr>
        <p:spPr/>
        <p:txBody>
          <a:bodyPr rtlCol="0"/>
          <a:lstStyle>
            <a:lvl1pPr>
              <a:defRPr/>
            </a:lvl1pPr>
          </a:lstStyle>
          <a:p>
            <a:pPr>
              <a:defRPr/>
            </a:pPr>
            <a:fld id="{9E0E2DD0-3B0E-4979-8940-846D7CF12DD1}" type="slidenum">
              <a:rPr lang="en-US"/>
              <a:pPr>
                <a:defRPr/>
              </a:pPr>
              <a:t>‹#›</a:t>
            </a:fld>
            <a:endParaRPr lang="en-US"/>
          </a:p>
        </p:txBody>
      </p:sp>
      <p:sp>
        <p:nvSpPr>
          <p:cNvPr id="5" name="Footer Placeholder 7"/>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62782F1A-3F8F-44AC-8DB1-FFF5E9E24A7A}" type="datetimeFigureOut">
              <a:rPr lang="en-US"/>
              <a:pPr>
                <a:defRPr/>
              </a:pPr>
              <a:t>10/25/2008</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61048A37-B017-4299-AEE4-1C888172733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6"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7" name="Straight Connector 8"/>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8"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9"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1" name="Oval 13"/>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rot="5400000">
            <a:off x="3371850" y="3200400"/>
            <a:ext cx="6309360" cy="457200"/>
          </a:xfrm>
        </p:spPr>
        <p:txBody>
          <a:bodyPr/>
          <a:lstStyle>
            <a:lvl1pPr algn="l">
              <a:buNone/>
              <a:defRPr sz="2000" b="1" cap="small" baseline="0"/>
            </a:lvl1pPr>
          </a:lstStyle>
          <a:p>
            <a:r>
              <a:rPr lang="en-US" smtClean="0"/>
              <a:t>Click to edit Master title style</a:t>
            </a:r>
            <a:endParaRPr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8" name="Content Placeholder 17"/>
          <p:cNvSpPr>
            <a:spLocks noGrp="1"/>
          </p:cNvSpPr>
          <p:nvPr>
            <p:ph sz="quarter" idx="1"/>
          </p:nvPr>
        </p:nvSpPr>
        <p:spPr>
          <a:xfrm>
            <a:off x="304800" y="274320"/>
            <a:ext cx="5638800" cy="63276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Date Placeholder 20"/>
          <p:cNvSpPr>
            <a:spLocks noGrp="1"/>
          </p:cNvSpPr>
          <p:nvPr>
            <p:ph type="dt" sz="half" idx="10"/>
          </p:nvPr>
        </p:nvSpPr>
        <p:spPr/>
        <p:txBody>
          <a:bodyPr rtlCol="0"/>
          <a:lstStyle>
            <a:lvl1pPr>
              <a:defRPr/>
            </a:lvl1pPr>
          </a:lstStyle>
          <a:p>
            <a:pPr>
              <a:defRPr/>
            </a:pPr>
            <a:fld id="{67CB3A26-1060-4629-9779-B6EAC35A3694}" type="datetimeFigureOut">
              <a:rPr lang="en-US"/>
              <a:pPr>
                <a:defRPr/>
              </a:pPr>
              <a:t>10/25/2008</a:t>
            </a:fld>
            <a:endParaRPr lang="en-US"/>
          </a:p>
        </p:txBody>
      </p:sp>
      <p:sp>
        <p:nvSpPr>
          <p:cNvPr id="13" name="Slide Number Placeholder 21"/>
          <p:cNvSpPr>
            <a:spLocks noGrp="1"/>
          </p:cNvSpPr>
          <p:nvPr>
            <p:ph type="sldNum" sz="quarter" idx="11"/>
          </p:nvPr>
        </p:nvSpPr>
        <p:spPr/>
        <p:txBody>
          <a:bodyPr rtlCol="0"/>
          <a:lstStyle>
            <a:lvl1pPr>
              <a:defRPr/>
            </a:lvl1pPr>
          </a:lstStyle>
          <a:p>
            <a:pPr>
              <a:defRPr/>
            </a:pPr>
            <a:fld id="{41D89389-9C8D-4781-831D-8E9DB97C6D96}" type="slidenum">
              <a:rPr lang="en-US"/>
              <a:pPr>
                <a:defRPr/>
              </a:pPr>
              <a:t>‹#›</a:t>
            </a:fld>
            <a:endParaRPr lang="en-US"/>
          </a:p>
        </p:txBody>
      </p:sp>
      <p:sp>
        <p:nvSpPr>
          <p:cNvPr id="14" name="Footer Placeholder 22"/>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6" name="Oval 12"/>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8"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11" name="Straight Connector 19"/>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2" name="Title 1"/>
          <p:cNvSpPr>
            <a:spLocks noGrp="1"/>
          </p:cNvSpPr>
          <p:nvPr>
            <p:ph type="title"/>
          </p:nvPr>
        </p:nvSpPr>
        <p:spPr>
          <a:xfrm rot="5400000">
            <a:off x="3350133" y="3200400"/>
            <a:ext cx="6309360" cy="457200"/>
          </a:xfrm>
        </p:spPr>
        <p:txBody>
          <a:bodyPr/>
          <a:lstStyle>
            <a:lvl1pPr algn="l">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en-US" smtClean="0"/>
              <a:t>Click to edit Master text styles</a:t>
            </a:r>
          </a:p>
        </p:txBody>
      </p:sp>
      <p:sp>
        <p:nvSpPr>
          <p:cNvPr id="12" name="Date Placeholder 16"/>
          <p:cNvSpPr>
            <a:spLocks noGrp="1"/>
          </p:cNvSpPr>
          <p:nvPr>
            <p:ph type="dt" sz="half" idx="10"/>
          </p:nvPr>
        </p:nvSpPr>
        <p:spPr/>
        <p:txBody>
          <a:bodyPr rtlCol="0"/>
          <a:lstStyle>
            <a:lvl1pPr>
              <a:defRPr/>
            </a:lvl1pPr>
          </a:lstStyle>
          <a:p>
            <a:pPr>
              <a:defRPr/>
            </a:pPr>
            <a:fld id="{C7A028C0-FAE2-4781-AB19-83B884D76D35}" type="datetimeFigureOut">
              <a:rPr lang="en-US"/>
              <a:pPr>
                <a:defRPr/>
              </a:pPr>
              <a:t>10/25/2008</a:t>
            </a:fld>
            <a:endParaRPr lang="en-US"/>
          </a:p>
        </p:txBody>
      </p:sp>
      <p:sp>
        <p:nvSpPr>
          <p:cNvPr id="13" name="Slide Number Placeholder 17"/>
          <p:cNvSpPr>
            <a:spLocks noGrp="1"/>
          </p:cNvSpPr>
          <p:nvPr>
            <p:ph type="sldNum" sz="quarter" idx="11"/>
          </p:nvPr>
        </p:nvSpPr>
        <p:spPr/>
        <p:txBody>
          <a:bodyPr rtlCol="0"/>
          <a:lstStyle>
            <a:lvl1pPr>
              <a:defRPr/>
            </a:lvl1pPr>
          </a:lstStyle>
          <a:p>
            <a:pPr>
              <a:defRPr/>
            </a:pPr>
            <a:fld id="{A1F1D921-D4A1-424C-9CBE-B28775D8ECE9}" type="slidenum">
              <a:rPr lang="en-US"/>
              <a:pPr>
                <a:defRPr/>
              </a:pPr>
              <a:t>‹#›</a:t>
            </a:fld>
            <a:endParaRPr lang="en-US"/>
          </a:p>
        </p:txBody>
      </p:sp>
      <p:sp>
        <p:nvSpPr>
          <p:cNvPr id="14" name="Footer Placeholder 20"/>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endParaRPr>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lang="en-US" smtClean="0"/>
              <a:t>Click to edit Master title style</a:t>
            </a:r>
            <a:endParaRPr lang="en-US"/>
          </a:p>
        </p:txBody>
      </p:sp>
      <p:sp>
        <p:nvSpPr>
          <p:cNvPr id="1028" name="Text Placeholder 12"/>
          <p:cNvSpPr>
            <a:spLocks noGrp="1"/>
          </p:cNvSpPr>
          <p:nvPr>
            <p:ph type="body" idx="1"/>
          </p:nvPr>
        </p:nvSpPr>
        <p:spPr bwMode="auto">
          <a:xfrm>
            <a:off x="457200" y="1600200"/>
            <a:ext cx="7467600" cy="4873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rot="5400000">
            <a:off x="7589045" y="1081881"/>
            <a:ext cx="2011362" cy="384175"/>
          </a:xfrm>
          <a:prstGeom prst="rect">
            <a:avLst/>
          </a:prstGeom>
        </p:spPr>
        <p:txBody>
          <a:bodyPr vert="horz" anchor="ctr" anchorCtr="0"/>
          <a:lstStyle>
            <a:lvl1pPr algn="r" eaLnBrk="1" fontAlgn="auto" latinLnBrk="0" hangingPunct="1">
              <a:spcBef>
                <a:spcPts val="0"/>
              </a:spcBef>
              <a:spcAft>
                <a:spcPts val="0"/>
              </a:spcAft>
              <a:defRPr kumimoji="0" sz="1200" smtClean="0">
                <a:solidFill>
                  <a:schemeClr val="tx2"/>
                </a:solidFill>
                <a:latin typeface="+mn-lt"/>
              </a:defRPr>
            </a:lvl1pPr>
          </a:lstStyle>
          <a:p>
            <a:pPr>
              <a:defRPr/>
            </a:pPr>
            <a:fld id="{40894E7A-7BCF-4667-AF06-55A4893C07A1}" type="datetimeFigureOut">
              <a:rPr lang="en-US"/>
              <a:pPr>
                <a:defRPr/>
              </a:pPr>
              <a:t>10/25/2008</a:t>
            </a:fld>
            <a:endParaRPr lang="en-US"/>
          </a:p>
        </p:txBody>
      </p:sp>
      <p:sp>
        <p:nvSpPr>
          <p:cNvPr id="3" name="Footer Placeholder 2"/>
          <p:cNvSpPr>
            <a:spLocks noGrp="1"/>
          </p:cNvSpPr>
          <p:nvPr>
            <p:ph type="ftr" sz="quarter" idx="3"/>
          </p:nvPr>
        </p:nvSpPr>
        <p:spPr>
          <a:xfrm rot="5400000">
            <a:off x="6989763" y="3736975"/>
            <a:ext cx="3200400" cy="365125"/>
          </a:xfrm>
          <a:prstGeom prst="rect">
            <a:avLst/>
          </a:prstGeom>
        </p:spPr>
        <p:txBody>
          <a:bodyPr vert="horz" anchor="ctr" anchorCtr="0"/>
          <a:lstStyle>
            <a:lvl1pPr algn="l" eaLnBrk="1" fontAlgn="auto" latinLnBrk="0" hangingPunct="1">
              <a:spcBef>
                <a:spcPts val="0"/>
              </a:spcBef>
              <a:spcAft>
                <a:spcPts val="0"/>
              </a:spcAft>
              <a:defRPr kumimoji="0" sz="1200">
                <a:solidFill>
                  <a:schemeClr val="tx2"/>
                </a:solidFill>
                <a:latin typeface="+mn-lt"/>
              </a:defRPr>
            </a:lvl1pPr>
          </a:lstStyle>
          <a:p>
            <a:pPr>
              <a:defRPr/>
            </a:pPr>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fontAlgn="auto">
              <a:spcBef>
                <a:spcPts val="0"/>
              </a:spcBef>
              <a:spcAft>
                <a:spcPts val="0"/>
              </a:spcAft>
              <a:defRPr/>
            </a:pPr>
            <a:endParaRPr lang="en-US">
              <a:latin typeface="+mn-lt"/>
            </a:endParaRPr>
          </a:p>
        </p:txBody>
      </p:sp>
      <p:sp>
        <p:nvSpPr>
          <p:cNvPr id="12" name="Oval 11"/>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 name="Slide Number Placeholder 22"/>
          <p:cNvSpPr>
            <a:spLocks noGrp="1"/>
          </p:cNvSpPr>
          <p:nvPr>
            <p:ph type="sldNum" sz="quarter" idx="4"/>
          </p:nvPr>
        </p:nvSpPr>
        <p:spPr>
          <a:xfrm>
            <a:off x="8129588" y="5734050"/>
            <a:ext cx="609600" cy="520700"/>
          </a:xfrm>
          <a:prstGeom prst="rect">
            <a:avLst/>
          </a:prstGeom>
        </p:spPr>
        <p:txBody>
          <a:bodyPr vert="horz" anchor="ctr"/>
          <a:lstStyle>
            <a:lvl1pPr algn="ctr" eaLnBrk="1" fontAlgn="auto" latinLnBrk="0" hangingPunct="1">
              <a:spcBef>
                <a:spcPts val="0"/>
              </a:spcBef>
              <a:spcAft>
                <a:spcPts val="0"/>
              </a:spcAft>
              <a:defRPr kumimoji="0" sz="1400" b="1" smtClean="0">
                <a:solidFill>
                  <a:srgbClr val="FFFFFF"/>
                </a:solidFill>
                <a:latin typeface="+mn-lt"/>
              </a:defRPr>
            </a:lvl1pPr>
          </a:lstStyle>
          <a:p>
            <a:pPr>
              <a:defRPr/>
            </a:pPr>
            <a:fld id="{1F622829-2E3C-43C5-87FB-03D9155DEBA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67" r:id="rId4"/>
    <p:sldLayoutId id="2147483668" r:id="rId5"/>
    <p:sldLayoutId id="2147483675" r:id="rId6"/>
    <p:sldLayoutId id="2147483669" r:id="rId7"/>
    <p:sldLayoutId id="2147483676" r:id="rId8"/>
    <p:sldLayoutId id="2147483677" r:id="rId9"/>
    <p:sldLayoutId id="2147483670" r:id="rId10"/>
    <p:sldLayoutId id="2147483671" r:id="rId11"/>
  </p:sldLayoutIdLst>
  <p:txStyles>
    <p:titleStyle>
      <a:lvl1pPr algn="l" rtl="0" fontAlgn="base">
        <a:spcBef>
          <a:spcPct val="0"/>
        </a:spcBef>
        <a:spcAft>
          <a:spcPct val="0"/>
        </a:spcAft>
        <a:defRPr sz="3000" kern="1200" cap="small">
          <a:solidFill>
            <a:schemeClr val="tx2"/>
          </a:solidFill>
          <a:latin typeface="+mj-lt"/>
          <a:ea typeface="+mj-ea"/>
          <a:cs typeface="+mj-cs"/>
        </a:defRPr>
      </a:lvl1pPr>
      <a:lvl2pPr algn="l" rtl="0" fontAlgn="base">
        <a:spcBef>
          <a:spcPct val="0"/>
        </a:spcBef>
        <a:spcAft>
          <a:spcPct val="0"/>
        </a:spcAft>
        <a:defRPr sz="3000">
          <a:solidFill>
            <a:schemeClr val="tx2"/>
          </a:solidFill>
          <a:latin typeface="Georgia" pitchFamily="18" charset="0"/>
        </a:defRPr>
      </a:lvl2pPr>
      <a:lvl3pPr algn="l" rtl="0" fontAlgn="base">
        <a:spcBef>
          <a:spcPct val="0"/>
        </a:spcBef>
        <a:spcAft>
          <a:spcPct val="0"/>
        </a:spcAft>
        <a:defRPr sz="3000">
          <a:solidFill>
            <a:schemeClr val="tx2"/>
          </a:solidFill>
          <a:latin typeface="Georgia" pitchFamily="18" charset="0"/>
        </a:defRPr>
      </a:lvl3pPr>
      <a:lvl4pPr algn="l" rtl="0" fontAlgn="base">
        <a:spcBef>
          <a:spcPct val="0"/>
        </a:spcBef>
        <a:spcAft>
          <a:spcPct val="0"/>
        </a:spcAft>
        <a:defRPr sz="3000">
          <a:solidFill>
            <a:schemeClr val="tx2"/>
          </a:solidFill>
          <a:latin typeface="Georgia" pitchFamily="18" charset="0"/>
        </a:defRPr>
      </a:lvl4pPr>
      <a:lvl5pPr algn="l" rtl="0" fontAlgn="base">
        <a:spcBef>
          <a:spcPct val="0"/>
        </a:spcBef>
        <a:spcAft>
          <a:spcPct val="0"/>
        </a:spcAft>
        <a:defRPr sz="3000">
          <a:solidFill>
            <a:schemeClr val="tx2"/>
          </a:solidFill>
          <a:latin typeface="Georgia" pitchFamily="18" charset="0"/>
        </a:defRPr>
      </a:lvl5pPr>
      <a:lvl6pPr marL="457200" algn="l" rtl="0" fontAlgn="base">
        <a:spcBef>
          <a:spcPct val="0"/>
        </a:spcBef>
        <a:spcAft>
          <a:spcPct val="0"/>
        </a:spcAft>
        <a:defRPr sz="3000">
          <a:solidFill>
            <a:schemeClr val="tx2"/>
          </a:solidFill>
          <a:latin typeface="Georgia" pitchFamily="18" charset="0"/>
        </a:defRPr>
      </a:lvl6pPr>
      <a:lvl7pPr marL="914400" algn="l" rtl="0" fontAlgn="base">
        <a:spcBef>
          <a:spcPct val="0"/>
        </a:spcBef>
        <a:spcAft>
          <a:spcPct val="0"/>
        </a:spcAft>
        <a:defRPr sz="3000">
          <a:solidFill>
            <a:schemeClr val="tx2"/>
          </a:solidFill>
          <a:latin typeface="Georgia" pitchFamily="18" charset="0"/>
        </a:defRPr>
      </a:lvl7pPr>
      <a:lvl8pPr marL="1371600" algn="l" rtl="0" fontAlgn="base">
        <a:spcBef>
          <a:spcPct val="0"/>
        </a:spcBef>
        <a:spcAft>
          <a:spcPct val="0"/>
        </a:spcAft>
        <a:defRPr sz="3000">
          <a:solidFill>
            <a:schemeClr val="tx2"/>
          </a:solidFill>
          <a:latin typeface="Georgia" pitchFamily="18" charset="0"/>
        </a:defRPr>
      </a:lvl8pPr>
      <a:lvl9pPr marL="1828800" algn="l" rtl="0" fontAlgn="base">
        <a:spcBef>
          <a:spcPct val="0"/>
        </a:spcBef>
        <a:spcAft>
          <a:spcPct val="0"/>
        </a:spcAft>
        <a:defRPr sz="3000">
          <a:solidFill>
            <a:schemeClr val="tx2"/>
          </a:solidFill>
          <a:latin typeface="Georgia" pitchFamily="18" charset="0"/>
        </a:defRPr>
      </a:lvl9pPr>
    </p:titleStyle>
    <p:bodyStyle>
      <a:lvl1pPr marL="273050" indent="-273050" algn="l" rtl="0" fontAlgn="base">
        <a:spcBef>
          <a:spcPts val="600"/>
        </a:spcBef>
        <a:spcAft>
          <a:spcPct val="0"/>
        </a:spcAft>
        <a:buClr>
          <a:schemeClr val="accent1"/>
        </a:buClr>
        <a:buSzPct val="70000"/>
        <a:buFont typeface="Wingdings" pitchFamily="2" charset="2"/>
        <a:buChar char=""/>
        <a:defRPr sz="2400" kern="1200">
          <a:solidFill>
            <a:schemeClr val="tx1"/>
          </a:solidFill>
          <a:latin typeface="+mn-lt"/>
          <a:ea typeface="+mn-ea"/>
          <a:cs typeface="+mn-cs"/>
        </a:defRPr>
      </a:lvl1pPr>
      <a:lvl2pPr marL="639763" indent="-273050" algn="l" rtl="0" fontAlgn="base">
        <a:spcBef>
          <a:spcPct val="20000"/>
        </a:spcBef>
        <a:spcAft>
          <a:spcPct val="0"/>
        </a:spcAft>
        <a:buClr>
          <a:schemeClr val="accent1"/>
        </a:buClr>
        <a:buSzPct val="80000"/>
        <a:buFont typeface="Wingdings 2" pitchFamily="18" charset="2"/>
        <a:buChar char=""/>
        <a:defRPr sz="2100" kern="1200">
          <a:solidFill>
            <a:schemeClr val="tx1"/>
          </a:solidFill>
          <a:latin typeface="+mn-lt"/>
          <a:ea typeface="+mn-ea"/>
          <a:cs typeface="+mn-cs"/>
        </a:defRPr>
      </a:lvl2pPr>
      <a:lvl3pPr marL="914400" indent="-182563" algn="l" rtl="0" fontAlgn="base">
        <a:spcBef>
          <a:spcPct val="20000"/>
        </a:spcBef>
        <a:spcAft>
          <a:spcPct val="0"/>
        </a:spcAft>
        <a:buClr>
          <a:srgbClr val="6FB833"/>
        </a:buClr>
        <a:buSzPct val="60000"/>
        <a:buFont typeface="Wingdings" pitchFamily="2" charset="2"/>
        <a:buChar char=""/>
        <a:defRPr kern="1200">
          <a:solidFill>
            <a:schemeClr val="tx1"/>
          </a:solidFill>
          <a:latin typeface="+mn-lt"/>
          <a:ea typeface="+mn-ea"/>
          <a:cs typeface="+mn-cs"/>
        </a:defRPr>
      </a:lvl3pPr>
      <a:lvl4pPr marL="1187450" indent="-182563" algn="l" rtl="0" fontAlgn="base">
        <a:spcBef>
          <a:spcPct val="20000"/>
        </a:spcBef>
        <a:spcAft>
          <a:spcPct val="0"/>
        </a:spcAft>
        <a:buClr>
          <a:srgbClr val="C0E5AF"/>
        </a:buClr>
        <a:buSzPct val="60000"/>
        <a:buFont typeface="Wingdings" pitchFamily="2" charset="2"/>
        <a:buChar char=""/>
        <a:defRPr kern="1200">
          <a:solidFill>
            <a:schemeClr val="tx1"/>
          </a:solidFill>
          <a:latin typeface="+mn-lt"/>
          <a:ea typeface="+mn-ea"/>
          <a:cs typeface="+mn-cs"/>
        </a:defRPr>
      </a:lvl4pPr>
      <a:lvl5pPr marL="1462088" indent="-182563" algn="l" rtl="0" fontAlgn="base">
        <a:spcBef>
          <a:spcPct val="20000"/>
        </a:spcBef>
        <a:spcAft>
          <a:spcPct val="0"/>
        </a:spcAft>
        <a:buClr>
          <a:srgbClr val="F3AABE"/>
        </a:buClr>
        <a:buSzPct val="68000"/>
        <a:buFont typeface="Wingdings 2"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3124200"/>
            <a:ext cx="6172200" cy="1893888"/>
          </a:xfrm>
        </p:spPr>
        <p:txBody>
          <a:bodyPr/>
          <a:lstStyle/>
          <a:p>
            <a:pPr fontAlgn="auto">
              <a:spcAft>
                <a:spcPts val="0"/>
              </a:spcAft>
              <a:defRPr/>
            </a:pPr>
            <a:endParaRPr lang="en-US" dirty="0"/>
          </a:p>
        </p:txBody>
      </p:sp>
      <p:sp>
        <p:nvSpPr>
          <p:cNvPr id="14338" name="Subtitle 2"/>
          <p:cNvSpPr>
            <a:spLocks noGrp="1"/>
          </p:cNvSpPr>
          <p:nvPr>
            <p:ph type="subTitle" idx="1"/>
          </p:nvPr>
        </p:nvSpPr>
        <p:spPr>
          <a:xfrm>
            <a:off x="2286000" y="5003800"/>
            <a:ext cx="6172200" cy="1371600"/>
          </a:xfrm>
        </p:spPr>
        <p:txBody>
          <a:bodyPr/>
          <a:lstStyle/>
          <a:p>
            <a:endParaRPr lang="en-US" smtClean="0"/>
          </a:p>
        </p:txBody>
      </p:sp>
      <p:pic>
        <p:nvPicPr>
          <p:cNvPr id="14339" name="Picture 3" descr="http://www.swisseduc.ch/glaciers/glossary/icons/fjord.jpg"/>
          <p:cNvPicPr>
            <a:picLocks noChangeAspect="1" noChangeArrowheads="1"/>
          </p:cNvPicPr>
          <p:nvPr/>
        </p:nvPicPr>
        <p:blipFill>
          <a:blip r:embed="rId3"/>
          <a:srcRect/>
          <a:stretch>
            <a:fillRect/>
          </a:stretch>
        </p:blipFill>
        <p:spPr bwMode="auto">
          <a:xfrm>
            <a:off x="0" y="152400"/>
            <a:ext cx="9144000" cy="6858000"/>
          </a:xfrm>
          <a:prstGeom prst="rect">
            <a:avLst/>
          </a:prstGeom>
          <a:noFill/>
          <a:ln w="9525">
            <a:noFill/>
            <a:miter lim="800000"/>
            <a:headEnd/>
            <a:tailEnd/>
          </a:ln>
        </p:spPr>
      </p:pic>
      <p:sp>
        <p:nvSpPr>
          <p:cNvPr id="5" name="TextBox 4"/>
          <p:cNvSpPr txBox="1"/>
          <p:nvPr/>
        </p:nvSpPr>
        <p:spPr>
          <a:xfrm>
            <a:off x="2667000" y="1219200"/>
            <a:ext cx="3581400" cy="701675"/>
          </a:xfrm>
          <a:prstGeom prst="rect">
            <a:avLst/>
          </a:prstGeom>
          <a:noFill/>
        </p:spPr>
        <p:txBody>
          <a:bodyPr>
            <a:spAutoFit/>
          </a:bodyPr>
          <a:lstStyle/>
          <a:p>
            <a:r>
              <a:rPr lang="en-US" sz="4000">
                <a:solidFill>
                  <a:srgbClr val="B2E389"/>
                </a:solidFill>
                <a:latin typeface="Georgia" pitchFamily="18" charset="0"/>
              </a:rPr>
              <a:t>By Sarah Cr</a:t>
            </a:r>
          </a:p>
        </p:txBody>
      </p:sp>
      <p:sp>
        <p:nvSpPr>
          <p:cNvPr id="14341" name="TextBox 5"/>
          <p:cNvSpPr txBox="1">
            <a:spLocks noChangeArrowheads="1"/>
          </p:cNvSpPr>
          <p:nvPr/>
        </p:nvSpPr>
        <p:spPr bwMode="auto">
          <a:xfrm>
            <a:off x="990600" y="3505200"/>
            <a:ext cx="6934200" cy="2800350"/>
          </a:xfrm>
          <a:prstGeom prst="rect">
            <a:avLst/>
          </a:prstGeom>
          <a:noFill/>
          <a:ln w="9525">
            <a:noFill/>
            <a:miter lim="800000"/>
            <a:headEnd/>
            <a:tailEnd/>
          </a:ln>
        </p:spPr>
        <p:txBody>
          <a:bodyPr>
            <a:spAutoFit/>
          </a:bodyPr>
          <a:lstStyle/>
          <a:p>
            <a:pPr algn="ctr"/>
            <a:r>
              <a:rPr lang="en-US" sz="8800">
                <a:latin typeface="Georgia" pitchFamily="18" charset="0"/>
              </a:rPr>
              <a:t>Geography Terms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Lagoon</a:t>
            </a:r>
            <a:endParaRPr lang="en-US" dirty="0"/>
          </a:p>
        </p:txBody>
      </p:sp>
      <p:pic>
        <p:nvPicPr>
          <p:cNvPr id="24578" name="Content Placeholder 3" descr="http://www.thundercloud.net/premium-screensavers/images/3D_Ocean_Beaches_Tropical_Lagoon1.jpg"/>
          <p:cNvPicPr>
            <a:picLocks noGrp="1"/>
          </p:cNvPicPr>
          <p:nvPr>
            <p:ph sz="quarter" idx="1"/>
          </p:nvPr>
        </p:nvPicPr>
        <p:blipFill>
          <a:blip r:embed="rId2"/>
          <a:srcRect/>
          <a:stretch>
            <a:fillRect/>
          </a:stretch>
        </p:blipFill>
        <p:spPr>
          <a:xfrm rot="20565102">
            <a:off x="762000" y="2819400"/>
            <a:ext cx="3429000" cy="2589213"/>
          </a:xfrm>
        </p:spPr>
      </p:pic>
      <p:sp>
        <p:nvSpPr>
          <p:cNvPr id="24579" name="TextBox 4"/>
          <p:cNvSpPr txBox="1">
            <a:spLocks noChangeArrowheads="1"/>
          </p:cNvSpPr>
          <p:nvPr/>
        </p:nvSpPr>
        <p:spPr bwMode="auto">
          <a:xfrm>
            <a:off x="762000" y="1752600"/>
            <a:ext cx="7072313" cy="369888"/>
          </a:xfrm>
          <a:prstGeom prst="rect">
            <a:avLst/>
          </a:prstGeom>
          <a:noFill/>
          <a:ln w="9525">
            <a:noFill/>
            <a:miter lim="800000"/>
            <a:headEnd/>
            <a:tailEnd/>
          </a:ln>
        </p:spPr>
        <p:txBody>
          <a:bodyPr wrap="none">
            <a:spAutoFit/>
          </a:bodyPr>
          <a:lstStyle/>
          <a:p>
            <a:r>
              <a:rPr lang="en-US">
                <a:latin typeface="Georgia" pitchFamily="18" charset="0"/>
              </a:rPr>
              <a:t>an area of shallow water separated from the sea by low sandy dunes</a:t>
            </a:r>
          </a:p>
        </p:txBody>
      </p:sp>
      <p:pic>
        <p:nvPicPr>
          <p:cNvPr id="24580" name="Picture 6" descr="http://www.hawaiianphotos.net/images/M-18%20Turquoise%20lagoon%20Web-LG.jpg"/>
          <p:cNvPicPr>
            <a:picLocks noChangeAspect="1" noChangeArrowheads="1"/>
          </p:cNvPicPr>
          <p:nvPr/>
        </p:nvPicPr>
        <p:blipFill>
          <a:blip r:embed="rId3"/>
          <a:srcRect/>
          <a:stretch>
            <a:fillRect/>
          </a:stretch>
        </p:blipFill>
        <p:spPr bwMode="auto">
          <a:xfrm>
            <a:off x="6019800" y="3581400"/>
            <a:ext cx="2876550" cy="3057525"/>
          </a:xfrm>
          <a:prstGeom prst="rect">
            <a:avLst/>
          </a:prstGeom>
          <a:noFill/>
          <a:ln w="9525">
            <a:noFill/>
            <a:miter lim="800000"/>
            <a:headEnd/>
            <a:tailEnd/>
          </a:ln>
        </p:spPr>
      </p:pic>
    </p:spTree>
  </p:cSld>
  <p:clrMapOvr>
    <a:masterClrMapping/>
  </p:clrMapOvr>
  <p:transition>
    <p:zoom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467600" cy="1143000"/>
          </a:xfrm>
        </p:spPr>
        <p:txBody>
          <a:bodyPr/>
          <a:lstStyle/>
          <a:p>
            <a:pPr fontAlgn="auto">
              <a:spcAft>
                <a:spcPts val="0"/>
              </a:spcAft>
              <a:defRPr/>
            </a:pPr>
            <a:r>
              <a:rPr lang="en-US" dirty="0" smtClean="0"/>
              <a:t>Sea</a:t>
            </a:r>
            <a:endParaRPr lang="en-US" dirty="0"/>
          </a:p>
        </p:txBody>
      </p:sp>
      <p:sp>
        <p:nvSpPr>
          <p:cNvPr id="25602" name="Content Placeholder 4"/>
          <p:cNvSpPr>
            <a:spLocks noGrp="1"/>
          </p:cNvSpPr>
          <p:nvPr>
            <p:ph sz="quarter" idx="1"/>
          </p:nvPr>
        </p:nvSpPr>
        <p:spPr>
          <a:xfrm>
            <a:off x="457200" y="1600200"/>
            <a:ext cx="7467600" cy="4873625"/>
          </a:xfrm>
        </p:spPr>
        <p:txBody>
          <a:bodyPr/>
          <a:lstStyle/>
          <a:p>
            <a:r>
              <a:rPr lang="en-US" smtClean="0"/>
              <a:t>the salt waters that cover the greater part of the earth's surface.</a:t>
            </a:r>
          </a:p>
          <a:p>
            <a:endParaRPr lang="en-US" smtClean="0"/>
          </a:p>
          <a:p>
            <a:endParaRPr lang="en-US" smtClean="0"/>
          </a:p>
        </p:txBody>
      </p:sp>
      <p:pic>
        <p:nvPicPr>
          <p:cNvPr id="25603" name="Picture 5" descr="http://www.atlastours.net/holyland/sea_of_galilee.jpg"/>
          <p:cNvPicPr>
            <a:picLocks noChangeAspect="1" noChangeArrowheads="1"/>
          </p:cNvPicPr>
          <p:nvPr/>
        </p:nvPicPr>
        <p:blipFill>
          <a:blip r:embed="rId2"/>
          <a:srcRect/>
          <a:stretch>
            <a:fillRect/>
          </a:stretch>
        </p:blipFill>
        <p:spPr bwMode="auto">
          <a:xfrm>
            <a:off x="2743200" y="3124200"/>
            <a:ext cx="4762500" cy="3571875"/>
          </a:xfrm>
          <a:prstGeom prst="rect">
            <a:avLst/>
          </a:prstGeom>
          <a:noFill/>
          <a:ln w="9525">
            <a:noFill/>
            <a:miter lim="800000"/>
            <a:headEnd/>
            <a:tailEnd/>
          </a:ln>
        </p:spPr>
      </p:pic>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dirty="0"/>
          </a:p>
        </p:txBody>
      </p:sp>
      <p:pic>
        <p:nvPicPr>
          <p:cNvPr id="26626" name="Content Placeholder 3" descr="http://www.airfiordland.com/images/65-MilfordSound.jpg"/>
          <p:cNvPicPr>
            <a:picLocks noGrp="1"/>
          </p:cNvPicPr>
          <p:nvPr>
            <p:ph sz="quarter" idx="1"/>
          </p:nvPr>
        </p:nvPicPr>
        <p:blipFill>
          <a:blip r:embed="rId2"/>
          <a:srcRect/>
          <a:stretch>
            <a:fillRect/>
          </a:stretch>
        </p:blipFill>
        <p:spPr>
          <a:xfrm>
            <a:off x="0" y="-152400"/>
            <a:ext cx="9144000" cy="7010400"/>
          </a:xfrm>
        </p:spPr>
      </p:pic>
      <p:sp>
        <p:nvSpPr>
          <p:cNvPr id="26627" name="TextBox 4"/>
          <p:cNvSpPr txBox="1">
            <a:spLocks noChangeArrowheads="1"/>
          </p:cNvSpPr>
          <p:nvPr/>
        </p:nvSpPr>
        <p:spPr bwMode="auto">
          <a:xfrm>
            <a:off x="2286000" y="914400"/>
            <a:ext cx="1785938" cy="769938"/>
          </a:xfrm>
          <a:prstGeom prst="rect">
            <a:avLst/>
          </a:prstGeom>
          <a:noFill/>
          <a:ln w="9525">
            <a:noFill/>
            <a:miter lim="800000"/>
            <a:headEnd/>
            <a:tailEnd/>
          </a:ln>
        </p:spPr>
        <p:txBody>
          <a:bodyPr wrap="none">
            <a:spAutoFit/>
          </a:bodyPr>
          <a:lstStyle/>
          <a:p>
            <a:r>
              <a:rPr lang="en-US" sz="4400">
                <a:solidFill>
                  <a:schemeClr val="bg1"/>
                </a:solidFill>
                <a:latin typeface="Georgia" pitchFamily="18" charset="0"/>
              </a:rPr>
              <a:t>Sound</a:t>
            </a:r>
          </a:p>
        </p:txBody>
      </p:sp>
      <p:sp>
        <p:nvSpPr>
          <p:cNvPr id="26628" name="TextBox 5"/>
          <p:cNvSpPr txBox="1">
            <a:spLocks noChangeArrowheads="1"/>
          </p:cNvSpPr>
          <p:nvPr/>
        </p:nvSpPr>
        <p:spPr bwMode="auto">
          <a:xfrm>
            <a:off x="533400" y="4191000"/>
            <a:ext cx="5635625" cy="923925"/>
          </a:xfrm>
          <a:prstGeom prst="rect">
            <a:avLst/>
          </a:prstGeom>
          <a:noFill/>
          <a:ln w="9525">
            <a:noFill/>
            <a:miter lim="800000"/>
            <a:headEnd/>
            <a:tailEnd/>
          </a:ln>
        </p:spPr>
        <p:txBody>
          <a:bodyPr wrap="none">
            <a:spAutoFit/>
          </a:bodyPr>
          <a:lstStyle/>
          <a:p>
            <a:r>
              <a:rPr lang="en-US">
                <a:solidFill>
                  <a:schemeClr val="bg1"/>
                </a:solidFill>
                <a:latin typeface="Georgia" pitchFamily="18" charset="0"/>
              </a:rPr>
              <a:t>A sound is a wide inlet of the sea or ocean that is</a:t>
            </a:r>
          </a:p>
          <a:p>
            <a:r>
              <a:rPr lang="en-US">
                <a:solidFill>
                  <a:schemeClr val="bg1"/>
                </a:solidFill>
                <a:latin typeface="Georgia" pitchFamily="18" charset="0"/>
              </a:rPr>
              <a:t> parallel to the coastline; it often separates a coastline</a:t>
            </a:r>
          </a:p>
          <a:p>
            <a:r>
              <a:rPr lang="en-US">
                <a:solidFill>
                  <a:schemeClr val="bg1"/>
                </a:solidFill>
                <a:latin typeface="Georgia" pitchFamily="18" charset="0"/>
              </a:rPr>
              <a:t> from a nearby island.</a:t>
            </a:r>
          </a:p>
        </p:txBody>
      </p:sp>
    </p:spTree>
  </p:cSld>
  <p:clrMapOvr>
    <a:masterClrMapping/>
  </p:clrMapOvr>
  <p:transition>
    <p:strips dir="l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Geyser</a:t>
            </a:r>
            <a:endParaRPr lang="en-US" dirty="0"/>
          </a:p>
        </p:txBody>
      </p:sp>
      <p:sp>
        <p:nvSpPr>
          <p:cNvPr id="27650" name="Content Placeholder 2"/>
          <p:cNvSpPr>
            <a:spLocks noGrp="1"/>
          </p:cNvSpPr>
          <p:nvPr>
            <p:ph sz="quarter" idx="1"/>
          </p:nvPr>
        </p:nvSpPr>
        <p:spPr>
          <a:xfrm>
            <a:off x="457200" y="1600200"/>
            <a:ext cx="7467600" cy="4873625"/>
          </a:xfrm>
        </p:spPr>
        <p:txBody>
          <a:bodyPr/>
          <a:lstStyle/>
          <a:p>
            <a:r>
              <a:rPr lang="en-US" smtClean="0"/>
              <a:t>a hot spring that intermittently sends up fountain like jets of water and steam into the air.</a:t>
            </a:r>
          </a:p>
          <a:p>
            <a:endParaRPr lang="en-US" smtClean="0"/>
          </a:p>
        </p:txBody>
      </p:sp>
      <p:pic>
        <p:nvPicPr>
          <p:cNvPr id="27651" name="Picture 3" descr="http://travelwithkids.about.com/library/graphics/yellowstone/geyser1.jpg"/>
          <p:cNvPicPr>
            <a:picLocks noChangeAspect="1" noChangeArrowheads="1"/>
          </p:cNvPicPr>
          <p:nvPr/>
        </p:nvPicPr>
        <p:blipFill>
          <a:blip r:embed="rId2"/>
          <a:srcRect/>
          <a:stretch>
            <a:fillRect/>
          </a:stretch>
        </p:blipFill>
        <p:spPr bwMode="auto">
          <a:xfrm>
            <a:off x="533400" y="2590800"/>
            <a:ext cx="2686050" cy="3657600"/>
          </a:xfrm>
          <a:prstGeom prst="rect">
            <a:avLst/>
          </a:prstGeom>
          <a:noFill/>
          <a:ln w="9525">
            <a:noFill/>
            <a:miter lim="800000"/>
            <a:headEnd/>
            <a:tailEnd/>
          </a:ln>
        </p:spPr>
      </p:pic>
      <p:pic>
        <p:nvPicPr>
          <p:cNvPr id="27652" name="Picture 4" descr="http://www.africa-usa.com/images/geyser5.jpg"/>
          <p:cNvPicPr>
            <a:picLocks noChangeAspect="1" noChangeArrowheads="1"/>
          </p:cNvPicPr>
          <p:nvPr/>
        </p:nvPicPr>
        <p:blipFill>
          <a:blip r:embed="rId3"/>
          <a:srcRect/>
          <a:stretch>
            <a:fillRect/>
          </a:stretch>
        </p:blipFill>
        <p:spPr bwMode="auto">
          <a:xfrm>
            <a:off x="3581400" y="3276600"/>
            <a:ext cx="4324350" cy="2667000"/>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dirty="0"/>
          </a:p>
        </p:txBody>
      </p:sp>
      <p:pic>
        <p:nvPicPr>
          <p:cNvPr id="28674" name="Content Placeholder 3" descr="http://www.co.pepin.wi.us/Groundwater%20Website/New%20Folder/sandstone_aquifer.jpg"/>
          <p:cNvPicPr>
            <a:picLocks noGrp="1"/>
          </p:cNvPicPr>
          <p:nvPr>
            <p:ph sz="quarter" idx="1"/>
          </p:nvPr>
        </p:nvPicPr>
        <p:blipFill>
          <a:blip r:embed="rId2"/>
          <a:srcRect/>
          <a:stretch>
            <a:fillRect/>
          </a:stretch>
        </p:blipFill>
        <p:spPr>
          <a:xfrm>
            <a:off x="0" y="0"/>
            <a:ext cx="9144000" cy="6858000"/>
          </a:xfrm>
        </p:spPr>
      </p:pic>
      <p:sp>
        <p:nvSpPr>
          <p:cNvPr id="28675" name="TextBox 4"/>
          <p:cNvSpPr txBox="1">
            <a:spLocks noChangeArrowheads="1"/>
          </p:cNvSpPr>
          <p:nvPr/>
        </p:nvSpPr>
        <p:spPr bwMode="auto">
          <a:xfrm>
            <a:off x="1524000" y="838200"/>
            <a:ext cx="3244850" cy="1200150"/>
          </a:xfrm>
          <a:prstGeom prst="rect">
            <a:avLst/>
          </a:prstGeom>
          <a:noFill/>
          <a:ln w="9525">
            <a:noFill/>
            <a:miter lim="800000"/>
            <a:headEnd/>
            <a:tailEnd/>
          </a:ln>
        </p:spPr>
        <p:txBody>
          <a:bodyPr wrap="none">
            <a:spAutoFit/>
          </a:bodyPr>
          <a:lstStyle/>
          <a:p>
            <a:r>
              <a:rPr lang="en-US" sz="7200">
                <a:solidFill>
                  <a:schemeClr val="bg1"/>
                </a:solidFill>
                <a:latin typeface="Georgia" pitchFamily="18" charset="0"/>
              </a:rPr>
              <a:t>Aquifer</a:t>
            </a:r>
          </a:p>
        </p:txBody>
      </p:sp>
      <p:sp>
        <p:nvSpPr>
          <p:cNvPr id="28676" name="TextBox 5"/>
          <p:cNvSpPr txBox="1">
            <a:spLocks noChangeArrowheads="1"/>
          </p:cNvSpPr>
          <p:nvPr/>
        </p:nvSpPr>
        <p:spPr bwMode="auto">
          <a:xfrm>
            <a:off x="1524000" y="3733800"/>
            <a:ext cx="7264400" cy="646113"/>
          </a:xfrm>
          <a:prstGeom prst="rect">
            <a:avLst/>
          </a:prstGeom>
          <a:noFill/>
          <a:ln w="9525">
            <a:noFill/>
            <a:miter lim="800000"/>
            <a:headEnd/>
            <a:tailEnd/>
          </a:ln>
        </p:spPr>
        <p:txBody>
          <a:bodyPr wrap="none">
            <a:spAutoFit/>
          </a:bodyPr>
          <a:lstStyle/>
          <a:p>
            <a:r>
              <a:rPr lang="en-US">
                <a:solidFill>
                  <a:schemeClr val="bg1"/>
                </a:solidFill>
                <a:latin typeface="Georgia" pitchFamily="18" charset="0"/>
              </a:rPr>
              <a:t>any</a:t>
            </a:r>
            <a:r>
              <a:rPr lang="en-US">
                <a:latin typeface="Georgia" pitchFamily="18" charset="0"/>
              </a:rPr>
              <a:t> </a:t>
            </a:r>
            <a:r>
              <a:rPr lang="en-US">
                <a:solidFill>
                  <a:schemeClr val="bg1"/>
                </a:solidFill>
                <a:latin typeface="Georgia" pitchFamily="18" charset="0"/>
              </a:rPr>
              <a:t>geological formation containing or conducting ground water, esp.</a:t>
            </a:r>
          </a:p>
          <a:p>
            <a:r>
              <a:rPr lang="en-US">
                <a:solidFill>
                  <a:schemeClr val="bg1"/>
                </a:solidFill>
                <a:latin typeface="Georgia" pitchFamily="18" charset="0"/>
              </a:rPr>
              <a:t> one that supplies the water for wells, springs, etc.</a:t>
            </a: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dirty="0"/>
          </a:p>
        </p:txBody>
      </p:sp>
      <p:pic>
        <p:nvPicPr>
          <p:cNvPr id="29698" name="Content Placeholder 3" descr="http://asterweb.jpl.nasa.gov/gallery/images/channel.jpg"/>
          <p:cNvPicPr>
            <a:picLocks noGrp="1"/>
          </p:cNvPicPr>
          <p:nvPr>
            <p:ph sz="quarter" idx="1"/>
          </p:nvPr>
        </p:nvPicPr>
        <p:blipFill>
          <a:blip r:embed="rId2"/>
          <a:srcRect/>
          <a:stretch>
            <a:fillRect/>
          </a:stretch>
        </p:blipFill>
        <p:spPr>
          <a:xfrm>
            <a:off x="0" y="0"/>
            <a:ext cx="9144000" cy="6858000"/>
          </a:xfrm>
        </p:spPr>
      </p:pic>
      <p:sp>
        <p:nvSpPr>
          <p:cNvPr id="29699" name="TextBox 4"/>
          <p:cNvSpPr txBox="1">
            <a:spLocks noChangeArrowheads="1"/>
          </p:cNvSpPr>
          <p:nvPr/>
        </p:nvSpPr>
        <p:spPr bwMode="auto">
          <a:xfrm>
            <a:off x="0" y="0"/>
            <a:ext cx="3297238" cy="1108075"/>
          </a:xfrm>
          <a:prstGeom prst="rect">
            <a:avLst/>
          </a:prstGeom>
          <a:noFill/>
          <a:ln w="9525">
            <a:noFill/>
            <a:miter lim="800000"/>
            <a:headEnd/>
            <a:tailEnd/>
          </a:ln>
        </p:spPr>
        <p:txBody>
          <a:bodyPr wrap="none">
            <a:spAutoFit/>
          </a:bodyPr>
          <a:lstStyle/>
          <a:p>
            <a:r>
              <a:rPr lang="en-US" sz="6600">
                <a:solidFill>
                  <a:schemeClr val="bg1"/>
                </a:solidFill>
                <a:latin typeface="Georgia" pitchFamily="18" charset="0"/>
              </a:rPr>
              <a:t>Channel</a:t>
            </a:r>
          </a:p>
        </p:txBody>
      </p:sp>
      <p:sp>
        <p:nvSpPr>
          <p:cNvPr id="29700" name="TextBox 5"/>
          <p:cNvSpPr txBox="1">
            <a:spLocks noChangeArrowheads="1"/>
          </p:cNvSpPr>
          <p:nvPr/>
        </p:nvSpPr>
        <p:spPr bwMode="auto">
          <a:xfrm>
            <a:off x="2667000" y="5105400"/>
            <a:ext cx="4710113" cy="369888"/>
          </a:xfrm>
          <a:prstGeom prst="rect">
            <a:avLst/>
          </a:prstGeom>
          <a:noFill/>
          <a:ln w="9525">
            <a:noFill/>
            <a:miter lim="800000"/>
            <a:headEnd/>
            <a:tailEnd/>
          </a:ln>
        </p:spPr>
        <p:txBody>
          <a:bodyPr wrap="none">
            <a:spAutoFit/>
          </a:bodyPr>
          <a:lstStyle/>
          <a:p>
            <a:r>
              <a:rPr lang="en-US">
                <a:solidFill>
                  <a:schemeClr val="bg1"/>
                </a:solidFill>
                <a:latin typeface="Georgia" pitchFamily="18" charset="0"/>
              </a:rPr>
              <a:t>the bed of a stream, river, or other waterway</a:t>
            </a:r>
          </a:p>
        </p:txBody>
      </p:sp>
    </p:spTree>
  </p:cSld>
  <p:clrMapOvr>
    <a:masterClrMapping/>
  </p:clrMapOvr>
  <p:transition>
    <p:check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30722" name="Content Placeholder 3" descr="http://www.vienna.cc/wienpix/vorstadt2.jpg"/>
          <p:cNvPicPr>
            <a:picLocks noGrp="1"/>
          </p:cNvPicPr>
          <p:nvPr>
            <p:ph sz="quarter" idx="1"/>
          </p:nvPr>
        </p:nvPicPr>
        <p:blipFill>
          <a:blip r:embed="rId2"/>
          <a:srcRect/>
          <a:stretch>
            <a:fillRect/>
          </a:stretch>
        </p:blipFill>
        <p:spPr>
          <a:xfrm>
            <a:off x="0" y="0"/>
            <a:ext cx="9144000" cy="6858000"/>
          </a:xfrm>
        </p:spPr>
      </p:pic>
      <p:sp>
        <p:nvSpPr>
          <p:cNvPr id="30723" name="TextBox 4"/>
          <p:cNvSpPr txBox="1">
            <a:spLocks noChangeArrowheads="1"/>
          </p:cNvSpPr>
          <p:nvPr/>
        </p:nvSpPr>
        <p:spPr bwMode="auto">
          <a:xfrm>
            <a:off x="2057400" y="609600"/>
            <a:ext cx="2408238" cy="708025"/>
          </a:xfrm>
          <a:prstGeom prst="rect">
            <a:avLst/>
          </a:prstGeom>
          <a:noFill/>
          <a:ln w="9525">
            <a:noFill/>
            <a:miter lim="800000"/>
            <a:headEnd/>
            <a:tailEnd/>
          </a:ln>
        </p:spPr>
        <p:txBody>
          <a:bodyPr wrap="none">
            <a:spAutoFit/>
          </a:bodyPr>
          <a:lstStyle/>
          <a:p>
            <a:r>
              <a:rPr lang="en-US" sz="4000">
                <a:solidFill>
                  <a:schemeClr val="bg1"/>
                </a:solidFill>
                <a:latin typeface="Georgia" pitchFamily="18" charset="0"/>
              </a:rPr>
              <a:t>Suburban</a:t>
            </a:r>
          </a:p>
        </p:txBody>
      </p:sp>
      <p:sp>
        <p:nvSpPr>
          <p:cNvPr id="30724" name="TextBox 5"/>
          <p:cNvSpPr txBox="1">
            <a:spLocks noChangeArrowheads="1"/>
          </p:cNvSpPr>
          <p:nvPr/>
        </p:nvSpPr>
        <p:spPr bwMode="auto">
          <a:xfrm>
            <a:off x="2209800" y="3048000"/>
            <a:ext cx="4899025" cy="646113"/>
          </a:xfrm>
          <a:prstGeom prst="rect">
            <a:avLst/>
          </a:prstGeom>
          <a:noFill/>
          <a:ln w="9525">
            <a:noFill/>
            <a:miter lim="800000"/>
            <a:headEnd/>
            <a:tailEnd/>
          </a:ln>
        </p:spPr>
        <p:txBody>
          <a:bodyPr wrap="none">
            <a:spAutoFit/>
          </a:bodyPr>
          <a:lstStyle/>
          <a:p>
            <a:r>
              <a:rPr lang="en-US">
                <a:solidFill>
                  <a:schemeClr val="bg1"/>
                </a:solidFill>
                <a:latin typeface="Georgia" pitchFamily="18" charset="0"/>
              </a:rPr>
              <a:t>pertaining to, inhabiting, or being in a suburb </a:t>
            </a:r>
          </a:p>
          <a:p>
            <a:r>
              <a:rPr lang="en-US">
                <a:solidFill>
                  <a:schemeClr val="bg1"/>
                </a:solidFill>
                <a:latin typeface="Georgia" pitchFamily="18" charset="0"/>
              </a:rPr>
              <a:t>or the suburbs of a city or town.</a:t>
            </a:r>
          </a:p>
        </p:txBody>
      </p:sp>
    </p:spTree>
  </p:cSld>
  <p:clrMapOvr>
    <a:masterClrMapping/>
  </p:clrMapOvr>
  <p:transition>
    <p:split orient="vert" dir="in"/>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Archipelago </a:t>
            </a:r>
            <a:endParaRPr lang="en-US" dirty="0"/>
          </a:p>
        </p:txBody>
      </p:sp>
      <p:pic>
        <p:nvPicPr>
          <p:cNvPr id="31746" name="Content Placeholder 3" descr="http://www.eu2006.fi/media_services/photos/finland/en_GB/photos_of_finland_en/_files/75270713617219632/default/archipelago.jpg"/>
          <p:cNvPicPr>
            <a:picLocks noGrp="1"/>
          </p:cNvPicPr>
          <p:nvPr>
            <p:ph sz="quarter" idx="1"/>
          </p:nvPr>
        </p:nvPicPr>
        <p:blipFill>
          <a:blip r:embed="rId2"/>
          <a:srcRect/>
          <a:stretch>
            <a:fillRect/>
          </a:stretch>
        </p:blipFill>
        <p:spPr>
          <a:xfrm>
            <a:off x="762000" y="1600200"/>
            <a:ext cx="3124200" cy="3352800"/>
          </a:xfrm>
        </p:spPr>
      </p:pic>
      <p:sp>
        <p:nvSpPr>
          <p:cNvPr id="31747" name="TextBox 5"/>
          <p:cNvSpPr txBox="1">
            <a:spLocks noChangeArrowheads="1"/>
          </p:cNvSpPr>
          <p:nvPr/>
        </p:nvSpPr>
        <p:spPr bwMode="auto">
          <a:xfrm>
            <a:off x="533400" y="5715000"/>
            <a:ext cx="4038600" cy="646113"/>
          </a:xfrm>
          <a:prstGeom prst="rect">
            <a:avLst/>
          </a:prstGeom>
          <a:noFill/>
          <a:ln w="9525">
            <a:noFill/>
            <a:miter lim="800000"/>
            <a:headEnd/>
            <a:tailEnd/>
          </a:ln>
        </p:spPr>
        <p:txBody>
          <a:bodyPr>
            <a:spAutoFit/>
          </a:bodyPr>
          <a:lstStyle/>
          <a:p>
            <a:r>
              <a:rPr lang="en-US">
                <a:latin typeface="Georgia" pitchFamily="18" charset="0"/>
              </a:rPr>
              <a:t>any large body of water with many islands</a:t>
            </a:r>
          </a:p>
        </p:txBody>
      </p:sp>
      <p:pic>
        <p:nvPicPr>
          <p:cNvPr id="31748" name="Picture 6" descr="http://lincoln.midcoast.com/~prospec/wizolution/cad/archipelago.jpg"/>
          <p:cNvPicPr>
            <a:picLocks noChangeAspect="1" noChangeArrowheads="1"/>
          </p:cNvPicPr>
          <p:nvPr/>
        </p:nvPicPr>
        <p:blipFill>
          <a:blip r:embed="rId3"/>
          <a:srcRect/>
          <a:stretch>
            <a:fillRect/>
          </a:stretch>
        </p:blipFill>
        <p:spPr bwMode="auto">
          <a:xfrm rot="598521">
            <a:off x="4403725" y="1895475"/>
            <a:ext cx="3657600" cy="278130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dirty="0"/>
          </a:p>
        </p:txBody>
      </p:sp>
      <p:pic>
        <p:nvPicPr>
          <p:cNvPr id="32770" name="Content Placeholder 3" descr="http://media-2.web.britannica.com/eb-media/49/3849-004-A7B0E8D5.jpg"/>
          <p:cNvPicPr>
            <a:picLocks noGrp="1"/>
          </p:cNvPicPr>
          <p:nvPr>
            <p:ph sz="quarter" idx="1"/>
          </p:nvPr>
        </p:nvPicPr>
        <p:blipFill>
          <a:blip r:embed="rId2"/>
          <a:srcRect/>
          <a:stretch>
            <a:fillRect/>
          </a:stretch>
        </p:blipFill>
        <p:spPr>
          <a:xfrm>
            <a:off x="-152400" y="0"/>
            <a:ext cx="9144000" cy="6858000"/>
          </a:xfrm>
        </p:spPr>
      </p:pic>
      <p:sp>
        <p:nvSpPr>
          <p:cNvPr id="32771" name="TextBox 4"/>
          <p:cNvSpPr txBox="1">
            <a:spLocks noChangeArrowheads="1"/>
          </p:cNvSpPr>
          <p:nvPr/>
        </p:nvSpPr>
        <p:spPr bwMode="auto">
          <a:xfrm>
            <a:off x="914400" y="228600"/>
            <a:ext cx="1554163" cy="769938"/>
          </a:xfrm>
          <a:prstGeom prst="rect">
            <a:avLst/>
          </a:prstGeom>
          <a:noFill/>
          <a:ln w="9525">
            <a:noFill/>
            <a:miter lim="800000"/>
            <a:headEnd/>
            <a:tailEnd/>
          </a:ln>
        </p:spPr>
        <p:txBody>
          <a:bodyPr wrap="none">
            <a:spAutoFit/>
          </a:bodyPr>
          <a:lstStyle/>
          <a:p>
            <a:r>
              <a:rPr lang="en-US" sz="4400">
                <a:solidFill>
                  <a:schemeClr val="bg1"/>
                </a:solidFill>
                <a:latin typeface="Georgia" pitchFamily="18" charset="0"/>
              </a:rPr>
              <a:t>Taiga</a:t>
            </a:r>
          </a:p>
        </p:txBody>
      </p:sp>
      <p:sp>
        <p:nvSpPr>
          <p:cNvPr id="32772" name="TextBox 5"/>
          <p:cNvSpPr txBox="1">
            <a:spLocks noChangeArrowheads="1"/>
          </p:cNvSpPr>
          <p:nvPr/>
        </p:nvSpPr>
        <p:spPr bwMode="auto">
          <a:xfrm flipH="1">
            <a:off x="533400" y="5105400"/>
            <a:ext cx="4221163" cy="923925"/>
          </a:xfrm>
          <a:prstGeom prst="rect">
            <a:avLst/>
          </a:prstGeom>
          <a:noFill/>
          <a:ln w="9525">
            <a:noFill/>
            <a:miter lim="800000"/>
            <a:headEnd/>
            <a:tailEnd/>
          </a:ln>
        </p:spPr>
        <p:txBody>
          <a:bodyPr>
            <a:spAutoFit/>
          </a:bodyPr>
          <a:lstStyle/>
          <a:p>
            <a:r>
              <a:rPr lang="en-US">
                <a:solidFill>
                  <a:schemeClr val="bg1"/>
                </a:solidFill>
                <a:latin typeface="Georgia" pitchFamily="18" charset="0"/>
              </a:rPr>
              <a:t>the coniferous evergreen forests of subarctic lands, covering vast areas of northern North America and Eurasia.</a:t>
            </a:r>
          </a:p>
        </p:txBody>
      </p:sp>
    </p:spTree>
  </p:cSld>
  <p:clrMapOvr>
    <a:masterClrMapping/>
  </p:clrMapOvr>
  <p:transition>
    <p:circl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Peak</a:t>
            </a:r>
            <a:endParaRPr lang="en-US" dirty="0"/>
          </a:p>
        </p:txBody>
      </p:sp>
      <p:pic>
        <p:nvPicPr>
          <p:cNvPr id="33794" name="Content Placeholder 3" descr="http://www.everestnews.com/2005expeditions/pictures/fe-Laila%20Peak.jpg"/>
          <p:cNvPicPr>
            <a:picLocks noGrp="1"/>
          </p:cNvPicPr>
          <p:nvPr>
            <p:ph sz="quarter" idx="1"/>
          </p:nvPr>
        </p:nvPicPr>
        <p:blipFill>
          <a:blip r:embed="rId2"/>
          <a:srcRect/>
          <a:stretch>
            <a:fillRect/>
          </a:stretch>
        </p:blipFill>
        <p:spPr>
          <a:xfrm>
            <a:off x="0" y="1600200"/>
            <a:ext cx="3416300" cy="4873625"/>
          </a:xfrm>
        </p:spPr>
      </p:pic>
      <p:pic>
        <p:nvPicPr>
          <p:cNvPr id="33795" name="Picture 4" descr="http://upload.wikimedia.org/wikipedia/en/thumb/0/05/MitrePeakNZ.jpg/300px-MitrePeakNZ.jpg"/>
          <p:cNvPicPr>
            <a:picLocks noChangeAspect="1" noChangeArrowheads="1"/>
          </p:cNvPicPr>
          <p:nvPr/>
        </p:nvPicPr>
        <p:blipFill>
          <a:blip r:embed="rId3"/>
          <a:srcRect/>
          <a:stretch>
            <a:fillRect/>
          </a:stretch>
        </p:blipFill>
        <p:spPr bwMode="auto">
          <a:xfrm>
            <a:off x="5867400" y="2133600"/>
            <a:ext cx="2857500" cy="4324350"/>
          </a:xfrm>
          <a:prstGeom prst="rect">
            <a:avLst/>
          </a:prstGeom>
          <a:noFill/>
          <a:ln w="9525">
            <a:noFill/>
            <a:miter lim="800000"/>
            <a:headEnd/>
            <a:tailEnd/>
          </a:ln>
        </p:spPr>
      </p:pic>
      <p:sp>
        <p:nvSpPr>
          <p:cNvPr id="33796" name="TextBox 5"/>
          <p:cNvSpPr txBox="1">
            <a:spLocks noChangeArrowheads="1"/>
          </p:cNvSpPr>
          <p:nvPr/>
        </p:nvSpPr>
        <p:spPr bwMode="auto">
          <a:xfrm>
            <a:off x="3962400" y="2514600"/>
            <a:ext cx="1600200" cy="1200150"/>
          </a:xfrm>
          <a:prstGeom prst="rect">
            <a:avLst/>
          </a:prstGeom>
          <a:noFill/>
          <a:ln w="9525">
            <a:noFill/>
            <a:miter lim="800000"/>
            <a:headEnd/>
            <a:tailEnd/>
          </a:ln>
        </p:spPr>
        <p:txBody>
          <a:bodyPr>
            <a:spAutoFit/>
          </a:bodyPr>
          <a:lstStyle/>
          <a:p>
            <a:r>
              <a:rPr lang="en-US">
                <a:latin typeface="Georgia" pitchFamily="18" charset="0"/>
              </a:rPr>
              <a:t>the pointed top of a mountain or ridge. </a:t>
            </a:r>
          </a:p>
        </p:txBody>
      </p:sp>
    </p:spTree>
  </p:cSld>
  <p:clrMapOvr>
    <a:masterClrMapping/>
  </p:clrMapOvr>
  <p:transition>
    <p:split orient="vert"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Valley</a:t>
            </a:r>
            <a:endParaRPr lang="en-US" dirty="0"/>
          </a:p>
        </p:txBody>
      </p:sp>
      <p:sp>
        <p:nvSpPr>
          <p:cNvPr id="3" name="Content Placeholder 2"/>
          <p:cNvSpPr>
            <a:spLocks noGrp="1"/>
          </p:cNvSpPr>
          <p:nvPr>
            <p:ph sz="quarter" idx="1"/>
          </p:nvPr>
        </p:nvSpPr>
        <p:spPr>
          <a:xfrm>
            <a:off x="457200" y="1600200"/>
            <a:ext cx="7467600" cy="4873625"/>
          </a:xfrm>
        </p:spPr>
        <p:txBody>
          <a:bodyPr>
            <a:normAutofit/>
          </a:bodyPr>
          <a:lstStyle/>
          <a:p>
            <a:pPr marL="274320" indent="-274320" fontAlgn="auto">
              <a:spcAft>
                <a:spcPts val="0"/>
              </a:spcAft>
              <a:buFont typeface="Wingdings"/>
              <a:buChar char=""/>
              <a:defRPr/>
            </a:pPr>
            <a:r>
              <a:rPr lang="en-US" dirty="0" smtClean="0">
                <a:latin typeface="+mj-lt"/>
              </a:rPr>
              <a:t>an elongated depression between uplands, hills, or mountains, esp. one following the course of a stream.</a:t>
            </a:r>
          </a:p>
          <a:p>
            <a:pPr marL="274320" indent="-274320" fontAlgn="auto">
              <a:spcAft>
                <a:spcPts val="0"/>
              </a:spcAft>
              <a:buFont typeface="Wingdings"/>
              <a:buChar char=""/>
              <a:defRPr/>
            </a:pPr>
            <a:endParaRPr lang="en-US" dirty="0" smtClean="0"/>
          </a:p>
          <a:p>
            <a:pPr marL="274320" indent="-274320" fontAlgn="auto">
              <a:spcAft>
                <a:spcPts val="0"/>
              </a:spcAft>
              <a:buFont typeface="Wingdings"/>
              <a:buChar char=""/>
              <a:defRPr/>
            </a:pPr>
            <a:endParaRPr lang="en-US" dirty="0" smtClean="0"/>
          </a:p>
          <a:p>
            <a:pPr marL="274320" indent="-274320" fontAlgn="auto">
              <a:spcAft>
                <a:spcPts val="0"/>
              </a:spcAft>
              <a:buFont typeface="Wingdings"/>
              <a:buChar char=""/>
              <a:defRPr/>
            </a:pPr>
            <a:endParaRPr lang="en-US" dirty="0"/>
          </a:p>
        </p:txBody>
      </p:sp>
      <p:pic>
        <p:nvPicPr>
          <p:cNvPr id="16387" name="Picture 3" descr="http://www.fs.fed.us/wildflowers/regions/pacificnorthwest/LoganValley/images/logan_valley_lg.jpg"/>
          <p:cNvPicPr>
            <a:picLocks noChangeAspect="1" noChangeArrowheads="1"/>
          </p:cNvPicPr>
          <p:nvPr/>
        </p:nvPicPr>
        <p:blipFill>
          <a:blip r:embed="rId2"/>
          <a:srcRect/>
          <a:stretch>
            <a:fillRect/>
          </a:stretch>
        </p:blipFill>
        <p:spPr bwMode="auto">
          <a:xfrm rot="1176742">
            <a:off x="3398838" y="3159125"/>
            <a:ext cx="4370387" cy="3054350"/>
          </a:xfrm>
          <a:prstGeom prst="rect">
            <a:avLst/>
          </a:prstGeom>
          <a:noFill/>
          <a:ln w="9525">
            <a:noFill/>
            <a:miter lim="800000"/>
            <a:headEnd/>
            <a:tailEnd/>
          </a:ln>
        </p:spPr>
      </p:pic>
    </p:spTree>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34818" name="Content Placeholder 3" descr="http://www.doi.gov/images/RoanPlateau4.JPG"/>
          <p:cNvPicPr>
            <a:picLocks noGrp="1"/>
          </p:cNvPicPr>
          <p:nvPr>
            <p:ph sz="quarter" idx="1"/>
          </p:nvPr>
        </p:nvPicPr>
        <p:blipFill>
          <a:blip r:embed="rId2"/>
          <a:srcRect/>
          <a:stretch>
            <a:fillRect/>
          </a:stretch>
        </p:blipFill>
        <p:spPr>
          <a:xfrm>
            <a:off x="0" y="0"/>
            <a:ext cx="9144000" cy="6858000"/>
          </a:xfrm>
        </p:spPr>
      </p:pic>
      <p:sp>
        <p:nvSpPr>
          <p:cNvPr id="34819" name="TextBox 4"/>
          <p:cNvSpPr txBox="1">
            <a:spLocks noChangeArrowheads="1"/>
          </p:cNvSpPr>
          <p:nvPr/>
        </p:nvSpPr>
        <p:spPr bwMode="auto">
          <a:xfrm>
            <a:off x="304800" y="685800"/>
            <a:ext cx="2438400" cy="646113"/>
          </a:xfrm>
          <a:prstGeom prst="rect">
            <a:avLst/>
          </a:prstGeom>
          <a:noFill/>
          <a:ln w="9525">
            <a:noFill/>
            <a:miter lim="800000"/>
            <a:headEnd/>
            <a:tailEnd/>
          </a:ln>
        </p:spPr>
        <p:txBody>
          <a:bodyPr>
            <a:spAutoFit/>
          </a:bodyPr>
          <a:lstStyle/>
          <a:p>
            <a:r>
              <a:rPr lang="en-US" sz="3600">
                <a:solidFill>
                  <a:schemeClr val="bg1"/>
                </a:solidFill>
                <a:latin typeface="Georgia" pitchFamily="18" charset="0"/>
              </a:rPr>
              <a:t>Plateau</a:t>
            </a:r>
          </a:p>
        </p:txBody>
      </p:sp>
      <p:sp>
        <p:nvSpPr>
          <p:cNvPr id="34820" name="TextBox 6"/>
          <p:cNvSpPr txBox="1">
            <a:spLocks noChangeArrowheads="1"/>
          </p:cNvSpPr>
          <p:nvPr/>
        </p:nvSpPr>
        <p:spPr bwMode="auto">
          <a:xfrm rot="-897492">
            <a:off x="3124200" y="3733800"/>
            <a:ext cx="2362200" cy="2308225"/>
          </a:xfrm>
          <a:prstGeom prst="rect">
            <a:avLst/>
          </a:prstGeom>
          <a:noFill/>
          <a:ln w="9525">
            <a:noFill/>
            <a:miter lim="800000"/>
            <a:headEnd/>
            <a:tailEnd/>
          </a:ln>
        </p:spPr>
        <p:txBody>
          <a:bodyPr>
            <a:spAutoFit/>
          </a:bodyPr>
          <a:lstStyle/>
          <a:p>
            <a:r>
              <a:rPr lang="en-US">
                <a:solidFill>
                  <a:schemeClr val="bg1"/>
                </a:solidFill>
                <a:latin typeface="Georgia" pitchFamily="18" charset="0"/>
              </a:rPr>
              <a:t>a land area having a relatively level surface considerably raised above adjoining land on at least one side, and often cut by deep canyons. </a:t>
            </a:r>
          </a:p>
        </p:txBody>
      </p:sp>
    </p:spTree>
  </p:cSld>
  <p:clrMapOvr>
    <a:masterClrMapping/>
  </p:clrMapOvr>
  <p:transition>
    <p:wheel spokes="2"/>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Strait</a:t>
            </a:r>
            <a:endParaRPr lang="en-US" dirty="0"/>
          </a:p>
        </p:txBody>
      </p:sp>
      <p:sp>
        <p:nvSpPr>
          <p:cNvPr id="35842" name="Content Placeholder 2"/>
          <p:cNvSpPr>
            <a:spLocks noGrp="1"/>
          </p:cNvSpPr>
          <p:nvPr>
            <p:ph sz="quarter" idx="1"/>
          </p:nvPr>
        </p:nvSpPr>
        <p:spPr>
          <a:xfrm>
            <a:off x="457200" y="1600200"/>
            <a:ext cx="7467600" cy="4873625"/>
          </a:xfrm>
        </p:spPr>
        <p:txBody>
          <a:bodyPr/>
          <a:lstStyle/>
          <a:p>
            <a:r>
              <a:rPr lang="en-US" smtClean="0"/>
              <a:t>a narrow passage of water connecting two large bodies of water.</a:t>
            </a:r>
          </a:p>
        </p:txBody>
      </p:sp>
      <p:pic>
        <p:nvPicPr>
          <p:cNvPr id="35843" name="Picture 3" descr="http://ian-albert.com/misc/bigimages/earth/strait-of-gibraltar.jpg"/>
          <p:cNvPicPr>
            <a:picLocks noChangeAspect="1" noChangeArrowheads="1"/>
          </p:cNvPicPr>
          <p:nvPr/>
        </p:nvPicPr>
        <p:blipFill>
          <a:blip r:embed="rId2"/>
          <a:srcRect/>
          <a:stretch>
            <a:fillRect/>
          </a:stretch>
        </p:blipFill>
        <p:spPr bwMode="auto">
          <a:xfrm>
            <a:off x="1905000" y="2667000"/>
            <a:ext cx="5943600" cy="3543300"/>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36866" name="Content Placeholder 3" descr="http://pinker.wjh.harvard.edu/photos/cape_cod_II/images/Pamet%20marsh.jpg"/>
          <p:cNvPicPr>
            <a:picLocks noGrp="1"/>
          </p:cNvPicPr>
          <p:nvPr>
            <p:ph sz="quarter" idx="1"/>
          </p:nvPr>
        </p:nvPicPr>
        <p:blipFill>
          <a:blip r:embed="rId2"/>
          <a:srcRect/>
          <a:stretch>
            <a:fillRect/>
          </a:stretch>
        </p:blipFill>
        <p:spPr>
          <a:xfrm>
            <a:off x="0" y="0"/>
            <a:ext cx="9144000" cy="6858000"/>
          </a:xfrm>
        </p:spPr>
      </p:pic>
      <p:sp>
        <p:nvSpPr>
          <p:cNvPr id="36867" name="TextBox 4"/>
          <p:cNvSpPr txBox="1">
            <a:spLocks noChangeArrowheads="1"/>
          </p:cNvSpPr>
          <p:nvPr/>
        </p:nvSpPr>
        <p:spPr bwMode="auto">
          <a:xfrm rot="-1651661">
            <a:off x="1143000" y="1219200"/>
            <a:ext cx="1501775" cy="646113"/>
          </a:xfrm>
          <a:prstGeom prst="rect">
            <a:avLst/>
          </a:prstGeom>
          <a:noFill/>
          <a:ln w="9525">
            <a:noFill/>
            <a:miter lim="800000"/>
            <a:headEnd/>
            <a:tailEnd/>
          </a:ln>
        </p:spPr>
        <p:txBody>
          <a:bodyPr wrap="none">
            <a:spAutoFit/>
          </a:bodyPr>
          <a:lstStyle/>
          <a:p>
            <a:r>
              <a:rPr lang="en-US" sz="3600">
                <a:solidFill>
                  <a:schemeClr val="bg1"/>
                </a:solidFill>
                <a:latin typeface="Georgia" pitchFamily="18" charset="0"/>
              </a:rPr>
              <a:t>Marsh</a:t>
            </a:r>
          </a:p>
        </p:txBody>
      </p:sp>
      <p:graphicFrame>
        <p:nvGraphicFramePr>
          <p:cNvPr id="7" name="Table 6"/>
          <p:cNvGraphicFramePr>
            <a:graphicFrameLocks noGrp="1"/>
          </p:cNvGraphicFramePr>
          <p:nvPr/>
        </p:nvGraphicFramePr>
        <p:xfrm>
          <a:off x="1524000" y="2971800"/>
          <a:ext cx="6096000" cy="914400"/>
        </p:xfrm>
        <a:graphic>
          <a:graphicData uri="http://schemas.openxmlformats.org/drawingml/2006/table">
            <a:tbl>
              <a:tblPr/>
              <a:tblGrid>
                <a:gridCol w="6096000"/>
              </a:tblGrid>
              <a:tr h="0">
                <a:tc>
                  <a:txBody>
                    <a:bodyPr/>
                    <a:lstStyle/>
                    <a:p>
                      <a:r>
                        <a:rPr lang="en-US" dirty="0">
                          <a:solidFill>
                            <a:schemeClr val="bg1"/>
                          </a:solidFill>
                        </a:rPr>
                        <a:t>a tract of low wet land, often treeless and periodically inundated, generally characterized by a growth of grasses, sedges, cattails, and rushes. </a:t>
                      </a:r>
                    </a:p>
                  </a:txBody>
                  <a:tcPr>
                    <a:lnL>
                      <a:noFill/>
                    </a:lnL>
                    <a:lnR>
                      <a:noFill/>
                    </a:lnR>
                    <a:lnT>
                      <a:noFill/>
                    </a:lnT>
                    <a:lnB>
                      <a:noFill/>
                    </a:lnB>
                  </a:tcPr>
                </a:tc>
              </a:tr>
            </a:tbl>
          </a:graphicData>
        </a:graphic>
      </p:graphicFrame>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a:p>
        </p:txBody>
      </p:sp>
      <p:pic>
        <p:nvPicPr>
          <p:cNvPr id="37890" name="Content Placeholder 3" descr="http://www.blm.gov/or/resources/recreation/tablerock/images/Chaparral.jpg"/>
          <p:cNvPicPr>
            <a:picLocks noGrp="1"/>
          </p:cNvPicPr>
          <p:nvPr>
            <p:ph sz="quarter" idx="1"/>
          </p:nvPr>
        </p:nvPicPr>
        <p:blipFill>
          <a:blip r:embed="rId2"/>
          <a:srcRect/>
          <a:stretch>
            <a:fillRect/>
          </a:stretch>
        </p:blipFill>
        <p:spPr>
          <a:xfrm>
            <a:off x="0" y="0"/>
            <a:ext cx="9144000" cy="6858000"/>
          </a:xfrm>
        </p:spPr>
      </p:pic>
      <p:sp>
        <p:nvSpPr>
          <p:cNvPr id="37891" name="TextBox 4"/>
          <p:cNvSpPr txBox="1">
            <a:spLocks noChangeArrowheads="1"/>
          </p:cNvSpPr>
          <p:nvPr/>
        </p:nvSpPr>
        <p:spPr bwMode="auto">
          <a:xfrm>
            <a:off x="1752600" y="2057400"/>
            <a:ext cx="2971800" cy="646113"/>
          </a:xfrm>
          <a:prstGeom prst="rect">
            <a:avLst/>
          </a:prstGeom>
          <a:noFill/>
          <a:ln w="9525">
            <a:noFill/>
            <a:miter lim="800000"/>
            <a:headEnd/>
            <a:tailEnd/>
          </a:ln>
        </p:spPr>
        <p:txBody>
          <a:bodyPr>
            <a:spAutoFit/>
          </a:bodyPr>
          <a:lstStyle/>
          <a:p>
            <a:r>
              <a:rPr lang="en-US" sz="3600">
                <a:solidFill>
                  <a:schemeClr val="bg1"/>
                </a:solidFill>
                <a:latin typeface="Georgia" pitchFamily="18" charset="0"/>
              </a:rPr>
              <a:t>Chaparral </a:t>
            </a:r>
          </a:p>
        </p:txBody>
      </p:sp>
      <p:graphicFrame>
        <p:nvGraphicFramePr>
          <p:cNvPr id="6" name="Table 5"/>
          <p:cNvGraphicFramePr>
            <a:graphicFrameLocks noGrp="1"/>
          </p:cNvGraphicFramePr>
          <p:nvPr/>
        </p:nvGraphicFramePr>
        <p:xfrm>
          <a:off x="990600" y="4572000"/>
          <a:ext cx="6096000" cy="517525"/>
        </p:xfrm>
        <a:graphic>
          <a:graphicData uri="http://schemas.openxmlformats.org/drawingml/2006/table">
            <a:tbl>
              <a:tblPr/>
              <a:tblGrid>
                <a:gridCol w="6096000"/>
              </a:tblGrid>
              <a:tr h="518160">
                <a:tc>
                  <a:txBody>
                    <a:bodyPr/>
                    <a:lstStyle/>
                    <a:p>
                      <a:r>
                        <a:rPr lang="en-US" dirty="0">
                          <a:solidFill>
                            <a:schemeClr val="bg1"/>
                          </a:solidFill>
                        </a:rPr>
                        <a:t>a dense growth of shrubs or small trees.</a:t>
                      </a:r>
                    </a:p>
                  </a:txBody>
                  <a:tcPr>
                    <a:lnL>
                      <a:noFill/>
                    </a:lnL>
                    <a:lnR>
                      <a:noFill/>
                    </a:lnR>
                    <a:lnT>
                      <a:noFill/>
                    </a:lnT>
                    <a:lnB>
                      <a:noFill/>
                    </a:lnB>
                  </a:tcPr>
                </a:tc>
              </a:tr>
            </a:tbl>
          </a:graphicData>
        </a:graphic>
      </p:graphicFrame>
    </p:spTree>
  </p:cSld>
  <p:clrMapOvr>
    <a:masterClrMapping/>
  </p:clrMapOvr>
  <p:transition>
    <p:cover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dirty="0"/>
          </a:p>
        </p:txBody>
      </p:sp>
      <p:sp>
        <p:nvSpPr>
          <p:cNvPr id="17410" name="Content Placeholder 2"/>
          <p:cNvSpPr>
            <a:spLocks noGrp="1"/>
          </p:cNvSpPr>
          <p:nvPr>
            <p:ph sz="quarter" idx="1"/>
          </p:nvPr>
        </p:nvSpPr>
        <p:spPr>
          <a:xfrm>
            <a:off x="457200" y="1600200"/>
            <a:ext cx="7467600" cy="4873625"/>
          </a:xfrm>
        </p:spPr>
        <p:txBody>
          <a:bodyPr/>
          <a:lstStyle/>
          <a:p>
            <a:endParaRPr lang="en-US" smtClean="0"/>
          </a:p>
          <a:p>
            <a:endParaRPr lang="en-US" smtClean="0"/>
          </a:p>
          <a:p>
            <a:endParaRPr lang="en-US" smtClean="0"/>
          </a:p>
          <a:p>
            <a:endParaRPr lang="en-US" smtClean="0"/>
          </a:p>
        </p:txBody>
      </p:sp>
      <p:pic>
        <p:nvPicPr>
          <p:cNvPr id="17411" name="Picture 3" descr="http://www.surfnetkids.com/images/glacier2.gif"/>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7412" name="TextBox 4"/>
          <p:cNvSpPr txBox="1">
            <a:spLocks noChangeArrowheads="1"/>
          </p:cNvSpPr>
          <p:nvPr/>
        </p:nvSpPr>
        <p:spPr bwMode="auto">
          <a:xfrm>
            <a:off x="304800" y="4038600"/>
            <a:ext cx="8458200" cy="1477963"/>
          </a:xfrm>
          <a:prstGeom prst="rect">
            <a:avLst/>
          </a:prstGeom>
          <a:noFill/>
          <a:ln w="9525">
            <a:noFill/>
            <a:miter lim="800000"/>
            <a:headEnd/>
            <a:tailEnd/>
          </a:ln>
        </p:spPr>
        <p:txBody>
          <a:bodyPr>
            <a:spAutoFit/>
          </a:bodyPr>
          <a:lstStyle/>
          <a:p>
            <a:r>
              <a:rPr lang="en-US">
                <a:latin typeface="Georgia" pitchFamily="18" charset="0"/>
              </a:rPr>
              <a:t>an extended mass of ice formed from snow falling and accumulating over the years and moving very slowly, either descending from high mountains, as in valley glaciers, or moving outward from centers of accumulation, as in continental glaciers. </a:t>
            </a:r>
          </a:p>
          <a:p>
            <a:endParaRPr lang="en-US">
              <a:latin typeface="Georgia" pitchFamily="18" charset="0"/>
            </a:endParaRPr>
          </a:p>
        </p:txBody>
      </p:sp>
      <p:sp>
        <p:nvSpPr>
          <p:cNvPr id="17413" name="TextBox 5"/>
          <p:cNvSpPr txBox="1">
            <a:spLocks noChangeArrowheads="1"/>
          </p:cNvSpPr>
          <p:nvPr/>
        </p:nvSpPr>
        <p:spPr bwMode="auto">
          <a:xfrm>
            <a:off x="1295400" y="1447800"/>
            <a:ext cx="3124200" cy="584200"/>
          </a:xfrm>
          <a:prstGeom prst="rect">
            <a:avLst/>
          </a:prstGeom>
          <a:noFill/>
          <a:ln w="9525">
            <a:noFill/>
            <a:miter lim="800000"/>
            <a:headEnd/>
            <a:tailEnd/>
          </a:ln>
        </p:spPr>
        <p:txBody>
          <a:bodyPr>
            <a:spAutoFit/>
          </a:bodyPr>
          <a:lstStyle/>
          <a:p>
            <a:r>
              <a:rPr lang="en-US" sz="3200">
                <a:solidFill>
                  <a:srgbClr val="FFC000"/>
                </a:solidFill>
                <a:latin typeface="Georgia" pitchFamily="18" charset="0"/>
              </a:rPr>
              <a:t>Glacier</a:t>
            </a:r>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Waterfall</a:t>
            </a:r>
            <a:endParaRPr lang="en-US" dirty="0"/>
          </a:p>
        </p:txBody>
      </p:sp>
      <p:sp>
        <p:nvSpPr>
          <p:cNvPr id="18434" name="Content Placeholder 2"/>
          <p:cNvSpPr>
            <a:spLocks noGrp="1"/>
          </p:cNvSpPr>
          <p:nvPr>
            <p:ph sz="quarter" idx="1"/>
          </p:nvPr>
        </p:nvSpPr>
        <p:spPr>
          <a:xfrm>
            <a:off x="457200" y="1600200"/>
            <a:ext cx="7467600" cy="4873625"/>
          </a:xfrm>
        </p:spPr>
        <p:txBody>
          <a:bodyPr/>
          <a:lstStyle/>
          <a:p>
            <a:r>
              <a:rPr lang="en-US" smtClean="0"/>
              <a:t>a steep fall or flow of water in a watercourse from a height, as over a precipice; cascade</a:t>
            </a:r>
          </a:p>
          <a:p>
            <a:endParaRPr lang="en-US" smtClean="0"/>
          </a:p>
          <a:p>
            <a:endParaRPr lang="en-US" smtClean="0"/>
          </a:p>
          <a:p>
            <a:endParaRPr lang="en-US" smtClean="0"/>
          </a:p>
        </p:txBody>
      </p:sp>
      <p:pic>
        <p:nvPicPr>
          <p:cNvPr id="18435" name="Picture 3" descr="http://www.ecoera.org/version2/picture_library/waterfalls/salutrillos_waterfall2.JPG"/>
          <p:cNvPicPr>
            <a:picLocks noChangeAspect="1" noChangeArrowheads="1"/>
          </p:cNvPicPr>
          <p:nvPr/>
        </p:nvPicPr>
        <p:blipFill>
          <a:blip r:embed="rId2"/>
          <a:srcRect/>
          <a:stretch>
            <a:fillRect/>
          </a:stretch>
        </p:blipFill>
        <p:spPr bwMode="auto">
          <a:xfrm>
            <a:off x="3962400" y="304800"/>
            <a:ext cx="3962400" cy="1295400"/>
          </a:xfrm>
          <a:prstGeom prst="rect">
            <a:avLst/>
          </a:prstGeom>
          <a:noFill/>
          <a:ln w="9525">
            <a:noFill/>
            <a:miter lim="800000"/>
            <a:headEnd/>
            <a:tailEnd/>
          </a:ln>
        </p:spPr>
      </p:pic>
      <p:pic>
        <p:nvPicPr>
          <p:cNvPr id="18436" name="Picture 4" descr="http://www.guidetothai.com/images/waterfall.gif"/>
          <p:cNvPicPr>
            <a:picLocks noChangeAspect="1" noChangeArrowheads="1"/>
          </p:cNvPicPr>
          <p:nvPr/>
        </p:nvPicPr>
        <p:blipFill>
          <a:blip r:embed="rId3"/>
          <a:srcRect/>
          <a:stretch>
            <a:fillRect/>
          </a:stretch>
        </p:blipFill>
        <p:spPr bwMode="auto">
          <a:xfrm>
            <a:off x="5638800" y="2514600"/>
            <a:ext cx="2859088" cy="3792538"/>
          </a:xfrm>
          <a:prstGeom prst="rect">
            <a:avLst/>
          </a:prstGeom>
          <a:noFill/>
          <a:ln w="9525">
            <a:noFill/>
            <a:miter lim="800000"/>
            <a:headEnd/>
            <a:tailEnd/>
          </a:ln>
        </p:spPr>
      </p:pic>
    </p:spTree>
  </p:cSld>
  <p:clrMapOvr>
    <a:masterClrMapping/>
  </p:clrMapOvr>
  <p:transition>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dirty="0"/>
          </a:p>
        </p:txBody>
      </p:sp>
      <p:sp>
        <p:nvSpPr>
          <p:cNvPr id="19458" name="Content Placeholder 2"/>
          <p:cNvSpPr>
            <a:spLocks noGrp="1"/>
          </p:cNvSpPr>
          <p:nvPr>
            <p:ph sz="quarter" idx="1"/>
          </p:nvPr>
        </p:nvSpPr>
        <p:spPr>
          <a:xfrm>
            <a:off x="457200" y="1600200"/>
            <a:ext cx="7467600" cy="4873625"/>
          </a:xfrm>
        </p:spPr>
        <p:txBody>
          <a:bodyPr/>
          <a:lstStyle/>
          <a:p>
            <a:r>
              <a:rPr lang="en-US" smtClean="0"/>
              <a:t>a stream that flows to a larger stream or other body of water. </a:t>
            </a:r>
          </a:p>
          <a:p>
            <a:endParaRPr lang="en-US" smtClean="0"/>
          </a:p>
          <a:p>
            <a:endParaRPr lang="en-US" smtClean="0"/>
          </a:p>
        </p:txBody>
      </p:sp>
      <p:pic>
        <p:nvPicPr>
          <p:cNvPr id="19459" name="Picture 3" descr="http://ci.marshfield.wi.us/pr/park_ppt/Joe%20&amp;%20Bernadine%20Weber's%20Nature%20Park/southern_border_along_Yellow_River_tributary.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9460" name="TextBox 4"/>
          <p:cNvSpPr txBox="1">
            <a:spLocks noChangeArrowheads="1"/>
          </p:cNvSpPr>
          <p:nvPr/>
        </p:nvSpPr>
        <p:spPr bwMode="auto">
          <a:xfrm>
            <a:off x="1143000" y="5029200"/>
            <a:ext cx="6419850" cy="646113"/>
          </a:xfrm>
          <a:prstGeom prst="rect">
            <a:avLst/>
          </a:prstGeom>
          <a:noFill/>
          <a:ln w="9525">
            <a:noFill/>
            <a:miter lim="800000"/>
            <a:headEnd/>
            <a:tailEnd/>
          </a:ln>
        </p:spPr>
        <p:txBody>
          <a:bodyPr wrap="none">
            <a:spAutoFit/>
          </a:bodyPr>
          <a:lstStyle/>
          <a:p>
            <a:r>
              <a:rPr lang="en-US">
                <a:solidFill>
                  <a:schemeClr val="bg1"/>
                </a:solidFill>
                <a:latin typeface="Georgia" pitchFamily="18" charset="0"/>
              </a:rPr>
              <a:t>a stream that flows to a larger stream or other body of water.</a:t>
            </a:r>
            <a:r>
              <a:rPr lang="en-US">
                <a:latin typeface="Georgia" pitchFamily="18" charset="0"/>
              </a:rPr>
              <a:t> </a:t>
            </a:r>
          </a:p>
          <a:p>
            <a:endParaRPr lang="en-US">
              <a:latin typeface="Georgia" pitchFamily="18" charset="0"/>
            </a:endParaRPr>
          </a:p>
        </p:txBody>
      </p:sp>
      <p:sp>
        <p:nvSpPr>
          <p:cNvPr id="19461" name="TextBox 5"/>
          <p:cNvSpPr txBox="1">
            <a:spLocks noChangeArrowheads="1"/>
          </p:cNvSpPr>
          <p:nvPr/>
        </p:nvSpPr>
        <p:spPr bwMode="auto">
          <a:xfrm>
            <a:off x="2362200" y="2514600"/>
            <a:ext cx="1909763" cy="584200"/>
          </a:xfrm>
          <a:prstGeom prst="rect">
            <a:avLst/>
          </a:prstGeom>
          <a:noFill/>
          <a:ln w="9525">
            <a:noFill/>
            <a:miter lim="800000"/>
            <a:headEnd/>
            <a:tailEnd/>
          </a:ln>
        </p:spPr>
        <p:txBody>
          <a:bodyPr wrap="none">
            <a:spAutoFit/>
          </a:bodyPr>
          <a:lstStyle/>
          <a:p>
            <a:r>
              <a:rPr lang="en-US" sz="3200">
                <a:solidFill>
                  <a:schemeClr val="bg1"/>
                </a:solidFill>
                <a:latin typeface="Georgia" pitchFamily="18" charset="0"/>
              </a:rPr>
              <a:t>Tributary</a:t>
            </a:r>
          </a:p>
        </p:txBody>
      </p:sp>
    </p:spTree>
  </p:cSld>
  <p:clrMapOvr>
    <a:masterClrMapping/>
  </p:clrMapOvr>
  <p:transition>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Gulf</a:t>
            </a:r>
            <a:endParaRPr lang="en-US" dirty="0"/>
          </a:p>
        </p:txBody>
      </p:sp>
      <p:sp>
        <p:nvSpPr>
          <p:cNvPr id="20482" name="Content Placeholder 2"/>
          <p:cNvSpPr>
            <a:spLocks noGrp="1"/>
          </p:cNvSpPr>
          <p:nvPr>
            <p:ph sz="quarter" idx="1"/>
          </p:nvPr>
        </p:nvSpPr>
        <p:spPr>
          <a:xfrm>
            <a:off x="457200" y="1600200"/>
            <a:ext cx="7467600" cy="4873625"/>
          </a:xfrm>
        </p:spPr>
        <p:txBody>
          <a:bodyPr/>
          <a:lstStyle/>
          <a:p>
            <a:r>
              <a:rPr lang="en-US" smtClean="0"/>
              <a:t>a portion of an ocean or sea partly enclosed by land.</a:t>
            </a:r>
          </a:p>
          <a:p>
            <a:endParaRPr lang="en-US" smtClean="0"/>
          </a:p>
          <a:p>
            <a:endParaRPr lang="en-US" smtClean="0"/>
          </a:p>
        </p:txBody>
      </p:sp>
      <p:pic>
        <p:nvPicPr>
          <p:cNvPr id="20483" name="Picture 3" descr="http://content.answers.com/main/content/wp/en/thumb/9/91/300px-Fonseca_gulf.jpg"/>
          <p:cNvPicPr>
            <a:picLocks noChangeAspect="1" noChangeArrowheads="1"/>
          </p:cNvPicPr>
          <p:nvPr/>
        </p:nvPicPr>
        <p:blipFill>
          <a:blip r:embed="rId2"/>
          <a:srcRect/>
          <a:stretch>
            <a:fillRect/>
          </a:stretch>
        </p:blipFill>
        <p:spPr bwMode="auto">
          <a:xfrm rot="-749132">
            <a:off x="736600" y="2636838"/>
            <a:ext cx="2859088" cy="2897187"/>
          </a:xfrm>
          <a:prstGeom prst="rect">
            <a:avLst/>
          </a:prstGeom>
          <a:noFill/>
          <a:ln w="9525">
            <a:noFill/>
            <a:miter lim="800000"/>
            <a:headEnd/>
            <a:tailEnd/>
          </a:ln>
        </p:spPr>
      </p:pic>
      <p:pic>
        <p:nvPicPr>
          <p:cNvPr id="20484" name="Picture 4" descr="http://www.payvand.com/news/04/nov/persian-gulf-satellite-image.jpg"/>
          <p:cNvPicPr>
            <a:picLocks noChangeAspect="1" noChangeArrowheads="1"/>
          </p:cNvPicPr>
          <p:nvPr/>
        </p:nvPicPr>
        <p:blipFill>
          <a:blip r:embed="rId3"/>
          <a:srcRect/>
          <a:stretch>
            <a:fillRect/>
          </a:stretch>
        </p:blipFill>
        <p:spPr bwMode="auto">
          <a:xfrm>
            <a:off x="5105400" y="2895600"/>
            <a:ext cx="3241675" cy="2278063"/>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dirty="0"/>
          </a:p>
        </p:txBody>
      </p:sp>
      <p:sp>
        <p:nvSpPr>
          <p:cNvPr id="21506" name="Content Placeholder 2"/>
          <p:cNvSpPr>
            <a:spLocks noGrp="1"/>
          </p:cNvSpPr>
          <p:nvPr>
            <p:ph sz="quarter" idx="1"/>
          </p:nvPr>
        </p:nvSpPr>
        <p:spPr>
          <a:xfrm>
            <a:off x="457200" y="1600200"/>
            <a:ext cx="7467600" cy="4873625"/>
          </a:xfrm>
        </p:spPr>
        <p:txBody>
          <a:bodyPr/>
          <a:lstStyle/>
          <a:p>
            <a:r>
              <a:rPr lang="en-US" smtClean="0"/>
              <a:t>a small fertile or green area in a desert region, usually having a spring or well</a:t>
            </a:r>
          </a:p>
          <a:p>
            <a:endParaRPr lang="en-US" smtClean="0"/>
          </a:p>
          <a:p>
            <a:endParaRPr lang="en-US" smtClean="0"/>
          </a:p>
          <a:p>
            <a:endParaRPr lang="en-US" smtClean="0"/>
          </a:p>
          <a:p>
            <a:endParaRPr lang="en-US" smtClean="0"/>
          </a:p>
        </p:txBody>
      </p:sp>
      <p:pic>
        <p:nvPicPr>
          <p:cNvPr id="21507" name="Picture 3" descr="http://thecontaminated.com/wp-content/uploads/2008/02/ubari-oasis.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1508" name="TextBox 7"/>
          <p:cNvSpPr txBox="1">
            <a:spLocks noChangeArrowheads="1"/>
          </p:cNvSpPr>
          <p:nvPr/>
        </p:nvSpPr>
        <p:spPr bwMode="auto">
          <a:xfrm>
            <a:off x="228600" y="5791200"/>
            <a:ext cx="3505200" cy="923925"/>
          </a:xfrm>
          <a:prstGeom prst="rect">
            <a:avLst/>
          </a:prstGeom>
          <a:noFill/>
          <a:ln w="9525">
            <a:noFill/>
            <a:miter lim="800000"/>
            <a:headEnd/>
            <a:tailEnd/>
          </a:ln>
        </p:spPr>
        <p:txBody>
          <a:bodyPr>
            <a:spAutoFit/>
          </a:bodyPr>
          <a:lstStyle/>
          <a:p>
            <a:r>
              <a:rPr lang="en-US">
                <a:latin typeface="Georgia" pitchFamily="18" charset="0"/>
              </a:rPr>
              <a:t>a small fertile or green area in a desert region, usually having a spring or well. </a:t>
            </a:r>
          </a:p>
        </p:txBody>
      </p:sp>
      <p:sp>
        <p:nvSpPr>
          <p:cNvPr id="21509" name="TextBox 8"/>
          <p:cNvSpPr txBox="1">
            <a:spLocks noChangeArrowheads="1"/>
          </p:cNvSpPr>
          <p:nvPr/>
        </p:nvSpPr>
        <p:spPr bwMode="auto">
          <a:xfrm>
            <a:off x="2057400" y="1447800"/>
            <a:ext cx="1173163" cy="584200"/>
          </a:xfrm>
          <a:prstGeom prst="rect">
            <a:avLst/>
          </a:prstGeom>
          <a:noFill/>
          <a:ln w="9525">
            <a:noFill/>
            <a:miter lim="800000"/>
            <a:headEnd/>
            <a:tailEnd/>
          </a:ln>
        </p:spPr>
        <p:txBody>
          <a:bodyPr wrap="none">
            <a:spAutoFit/>
          </a:bodyPr>
          <a:lstStyle/>
          <a:p>
            <a:r>
              <a:rPr lang="en-US" sz="3200">
                <a:latin typeface="Georgia" pitchFamily="18" charset="0"/>
              </a:rPr>
              <a:t>Oasis</a:t>
            </a:r>
          </a:p>
        </p:txBody>
      </p:sp>
    </p:spTree>
  </p:cSld>
  <p:clrMapOvr>
    <a:masterClrMapping/>
  </p:clrMapOvr>
  <p:transition>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Canyon</a:t>
            </a:r>
            <a:endParaRPr lang="en-US" dirty="0"/>
          </a:p>
        </p:txBody>
      </p:sp>
      <p:sp>
        <p:nvSpPr>
          <p:cNvPr id="22530" name="Content Placeholder 2"/>
          <p:cNvSpPr>
            <a:spLocks noGrp="1"/>
          </p:cNvSpPr>
          <p:nvPr>
            <p:ph sz="quarter" idx="1"/>
          </p:nvPr>
        </p:nvSpPr>
        <p:spPr>
          <a:xfrm>
            <a:off x="457200" y="1600200"/>
            <a:ext cx="7467600" cy="4873625"/>
          </a:xfrm>
        </p:spPr>
        <p:txBody>
          <a:bodyPr/>
          <a:lstStyle/>
          <a:p>
            <a:r>
              <a:rPr lang="en-US" smtClean="0"/>
              <a:t>a deep valley with steep sides, often with a stream flowing through it. </a:t>
            </a:r>
          </a:p>
          <a:p>
            <a:endParaRPr lang="en-US" smtClean="0"/>
          </a:p>
          <a:p>
            <a:endParaRPr lang="en-US" smtClean="0"/>
          </a:p>
          <a:p>
            <a:endParaRPr lang="en-US" smtClean="0"/>
          </a:p>
          <a:p>
            <a:endParaRPr lang="en-US" smtClean="0"/>
          </a:p>
        </p:txBody>
      </p:sp>
      <p:pic>
        <p:nvPicPr>
          <p:cNvPr id="22531" name="Picture 3" descr="http://www.planetside.co.uk/terragen/tgd/images/deep_canyon_v04.jpg"/>
          <p:cNvPicPr>
            <a:picLocks noChangeAspect="1" noChangeArrowheads="1"/>
          </p:cNvPicPr>
          <p:nvPr/>
        </p:nvPicPr>
        <p:blipFill>
          <a:blip r:embed="rId2"/>
          <a:srcRect/>
          <a:stretch>
            <a:fillRect/>
          </a:stretch>
        </p:blipFill>
        <p:spPr bwMode="auto">
          <a:xfrm>
            <a:off x="6172200" y="0"/>
            <a:ext cx="2400300" cy="1676400"/>
          </a:xfrm>
          <a:prstGeom prst="rect">
            <a:avLst/>
          </a:prstGeom>
          <a:noFill/>
          <a:ln w="9525">
            <a:noFill/>
            <a:miter lim="800000"/>
            <a:headEnd/>
            <a:tailEnd/>
          </a:ln>
        </p:spPr>
      </p:pic>
      <p:pic>
        <p:nvPicPr>
          <p:cNvPr id="22532" name="Picture 4" descr="http://thermopolis.wyomingwebdev.com/lib/uploads/images/larger_images/wind_river_canyon_large.jpg"/>
          <p:cNvPicPr>
            <a:picLocks noChangeAspect="1" noChangeArrowheads="1"/>
          </p:cNvPicPr>
          <p:nvPr/>
        </p:nvPicPr>
        <p:blipFill>
          <a:blip r:embed="rId3"/>
          <a:srcRect/>
          <a:stretch>
            <a:fillRect/>
          </a:stretch>
        </p:blipFill>
        <p:spPr bwMode="auto">
          <a:xfrm>
            <a:off x="1905000" y="2971800"/>
            <a:ext cx="4765675" cy="3573463"/>
          </a:xfrm>
          <a:prstGeom prst="rect">
            <a:avLst/>
          </a:prstGeom>
          <a:noFill/>
          <a:ln w="9525">
            <a:noFill/>
            <a:miter lim="800000"/>
            <a:headEnd/>
            <a:tailEnd/>
          </a:ln>
        </p:spPr>
      </p:pic>
    </p:spTree>
  </p:cSld>
  <p:clrMapOvr>
    <a:masterClrMapping/>
  </p:clrMapOvr>
  <p:transition>
    <p:cover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endParaRPr lang="en-US" dirty="0"/>
          </a:p>
        </p:txBody>
      </p:sp>
      <p:sp>
        <p:nvSpPr>
          <p:cNvPr id="23554" name="Content Placeholder 2"/>
          <p:cNvSpPr>
            <a:spLocks noGrp="1"/>
          </p:cNvSpPr>
          <p:nvPr>
            <p:ph sz="quarter" idx="1"/>
          </p:nvPr>
        </p:nvSpPr>
        <p:spPr>
          <a:xfrm>
            <a:off x="457200" y="1600200"/>
            <a:ext cx="7467600" cy="4873625"/>
          </a:xfrm>
        </p:spPr>
        <p:txBody>
          <a:bodyPr/>
          <a:lstStyle/>
          <a:p>
            <a:endParaRPr lang="en-US" smtClean="0"/>
          </a:p>
          <a:p>
            <a:endParaRPr lang="en-US" smtClean="0"/>
          </a:p>
        </p:txBody>
      </p:sp>
      <p:pic>
        <p:nvPicPr>
          <p:cNvPr id="23555" name="Picture 3" descr="http://best.me.berkeley.edu/~aagogino/photos/fjord.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3556" name="TextBox 4"/>
          <p:cNvSpPr txBox="1">
            <a:spLocks noChangeArrowheads="1"/>
          </p:cNvSpPr>
          <p:nvPr/>
        </p:nvSpPr>
        <p:spPr bwMode="auto">
          <a:xfrm>
            <a:off x="2438400" y="1295400"/>
            <a:ext cx="3352800" cy="584200"/>
          </a:xfrm>
          <a:prstGeom prst="rect">
            <a:avLst/>
          </a:prstGeom>
          <a:noFill/>
          <a:ln w="9525">
            <a:noFill/>
            <a:miter lim="800000"/>
            <a:headEnd/>
            <a:tailEnd/>
          </a:ln>
        </p:spPr>
        <p:txBody>
          <a:bodyPr>
            <a:spAutoFit/>
          </a:bodyPr>
          <a:lstStyle/>
          <a:p>
            <a:pPr algn="ctr"/>
            <a:r>
              <a:rPr lang="en-US" sz="3200">
                <a:latin typeface="Georgia" pitchFamily="18" charset="0"/>
              </a:rPr>
              <a:t>Fjord</a:t>
            </a:r>
          </a:p>
        </p:txBody>
      </p:sp>
      <p:sp>
        <p:nvSpPr>
          <p:cNvPr id="23557" name="TextBox 6"/>
          <p:cNvSpPr txBox="1">
            <a:spLocks noChangeArrowheads="1"/>
          </p:cNvSpPr>
          <p:nvPr/>
        </p:nvSpPr>
        <p:spPr bwMode="auto">
          <a:xfrm>
            <a:off x="1419225" y="3757613"/>
            <a:ext cx="5651500" cy="646112"/>
          </a:xfrm>
          <a:prstGeom prst="rect">
            <a:avLst/>
          </a:prstGeom>
          <a:noFill/>
          <a:ln w="9525">
            <a:noFill/>
            <a:miter lim="800000"/>
            <a:headEnd/>
            <a:tailEnd/>
          </a:ln>
        </p:spPr>
        <p:txBody>
          <a:bodyPr>
            <a:spAutoFit/>
          </a:bodyPr>
          <a:lstStyle/>
          <a:p>
            <a:r>
              <a:rPr lang="en-US">
                <a:latin typeface="Georgia" pitchFamily="18" charset="0"/>
              </a:rPr>
              <a:t>a long, narrow arm of the sea bordered by steep cliffs:</a:t>
            </a:r>
          </a:p>
          <a:p>
            <a:r>
              <a:rPr lang="en-US">
                <a:latin typeface="Georgia" pitchFamily="18" charset="0"/>
              </a:rPr>
              <a:t> usually formed by glacial erosion. </a:t>
            </a:r>
          </a:p>
        </p:txBody>
      </p:sp>
    </p:spTree>
  </p:cSld>
  <p:clrMapOvr>
    <a:masterClrMapping/>
  </p:clrMapOvr>
  <p:transition>
    <p:wheel spokes="8"/>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73</TotalTime>
  <Words>406</Words>
  <Application>Microsoft Office PowerPoint</Application>
  <PresentationFormat>On-screen Show (4:3)</PresentationFormat>
  <Paragraphs>62</Paragraphs>
  <Slides>23</Slides>
  <Notes>1</Notes>
  <HiddenSlides>0</HiddenSlides>
  <MMClips>0</MMClips>
  <ScaleCrop>false</ScaleCrop>
  <HeadingPairs>
    <vt:vector size="6" baseType="variant">
      <vt:variant>
        <vt:lpstr>Fonts Used</vt:lpstr>
      </vt:variant>
      <vt:variant>
        <vt:i4>5</vt:i4>
      </vt:variant>
      <vt:variant>
        <vt:lpstr>Design Template</vt:lpstr>
      </vt:variant>
      <vt:variant>
        <vt:i4>7</vt:i4>
      </vt:variant>
      <vt:variant>
        <vt:lpstr>Slide Titles</vt:lpstr>
      </vt:variant>
      <vt:variant>
        <vt:i4>23</vt:i4>
      </vt:variant>
    </vt:vector>
  </HeadingPairs>
  <TitlesOfParts>
    <vt:vector size="35" baseType="lpstr">
      <vt:lpstr>Georgia</vt:lpstr>
      <vt:lpstr>Arial</vt:lpstr>
      <vt:lpstr>Wingdings</vt:lpstr>
      <vt:lpstr>Wingdings 2</vt:lpstr>
      <vt:lpstr>Calibri</vt:lpstr>
      <vt:lpstr>Oriel</vt:lpstr>
      <vt:lpstr>Oriel</vt:lpstr>
      <vt:lpstr>Oriel</vt:lpstr>
      <vt:lpstr>Oriel</vt:lpstr>
      <vt:lpstr>Oriel</vt:lpstr>
      <vt:lpstr>Oriel</vt:lpstr>
      <vt:lpstr>Oriel</vt:lpstr>
      <vt:lpstr>Slide 1</vt:lpstr>
      <vt:lpstr>VALLEY</vt:lpstr>
      <vt:lpstr>Slide 3</vt:lpstr>
      <vt:lpstr>WATERFALL</vt:lpstr>
      <vt:lpstr>Slide 5</vt:lpstr>
      <vt:lpstr>GULF</vt:lpstr>
      <vt:lpstr>Slide 7</vt:lpstr>
      <vt:lpstr>CANYON</vt:lpstr>
      <vt:lpstr>Slide 9</vt:lpstr>
      <vt:lpstr>LAGOON</vt:lpstr>
      <vt:lpstr>SEA</vt:lpstr>
      <vt:lpstr>Slide 12</vt:lpstr>
      <vt:lpstr>GEYSER</vt:lpstr>
      <vt:lpstr>Slide 14</vt:lpstr>
      <vt:lpstr>Slide 15</vt:lpstr>
      <vt:lpstr>Slide 16</vt:lpstr>
      <vt:lpstr>ARCHIPELAGO </vt:lpstr>
      <vt:lpstr>Slide 18</vt:lpstr>
      <vt:lpstr>PEAK</vt:lpstr>
      <vt:lpstr>Slide 20</vt:lpstr>
      <vt:lpstr>STRAIT</vt:lpstr>
      <vt:lpstr>Slide 22</vt:lpstr>
      <vt:lpstr>Slide 23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Geography Terms</dc:title>
  <dc:creator> </dc:creator>
  <cp:lastModifiedBy>Debra Coter</cp:lastModifiedBy>
  <cp:revision>13</cp:revision>
  <dcterms:created xsi:type="dcterms:W3CDTF">2008-09-30T15:24:30Z</dcterms:created>
  <dcterms:modified xsi:type="dcterms:W3CDTF">2008-10-25T16:07:44Z</dcterms:modified>
</cp:coreProperties>
</file>